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32"/>
  </p:notesMasterIdLst>
  <p:sldIdLst>
    <p:sldId id="306" r:id="rId5"/>
    <p:sldId id="312" r:id="rId6"/>
    <p:sldId id="308" r:id="rId7"/>
    <p:sldId id="305" r:id="rId8"/>
    <p:sldId id="304" r:id="rId9"/>
    <p:sldId id="309" r:id="rId10"/>
    <p:sldId id="313" r:id="rId11"/>
    <p:sldId id="314" r:id="rId12"/>
    <p:sldId id="315" r:id="rId13"/>
    <p:sldId id="316" r:id="rId14"/>
    <p:sldId id="317" r:id="rId15"/>
    <p:sldId id="318" r:id="rId16"/>
    <p:sldId id="319" r:id="rId17"/>
    <p:sldId id="311" r:id="rId18"/>
    <p:sldId id="320" r:id="rId19"/>
    <p:sldId id="310" r:id="rId20"/>
    <p:sldId id="321" r:id="rId21"/>
    <p:sldId id="322" r:id="rId22"/>
    <p:sldId id="323" r:id="rId23"/>
    <p:sldId id="324" r:id="rId24"/>
    <p:sldId id="325" r:id="rId25"/>
    <p:sldId id="326" r:id="rId26"/>
    <p:sldId id="327" r:id="rId27"/>
    <p:sldId id="328" r:id="rId28"/>
    <p:sldId id="330" r:id="rId29"/>
    <p:sldId id="329" r:id="rId30"/>
    <p:sldId id="30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1" autoAdjust="0"/>
    <p:restoredTop sz="84967" autoAdjust="0"/>
  </p:normalViewPr>
  <p:slideViewPr>
    <p:cSldViewPr snapToGrid="0">
      <p:cViewPr varScale="1">
        <p:scale>
          <a:sx n="97" d="100"/>
          <a:sy n="97" d="100"/>
        </p:scale>
        <p:origin x="1056" y="72"/>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a:lstStyle/>
        <a:p>
          <a:endParaRPr lang="en-US"/>
        </a:p>
      </dgm:t>
    </dgm:pt>
    <dgm:pt modelId="{23CA95F9-8BCF-40C1-B842-BCFFD43632F6}">
      <dgm:prSet/>
      <dgm:spPr/>
      <dgm:t>
        <a:bodyPr/>
        <a:lstStyle/>
        <a:p>
          <a:pPr algn="ctr">
            <a:lnSpc>
              <a:spcPct val="100000"/>
            </a:lnSpc>
            <a:defRPr b="1" spc="20">
              <a:latin typeface="+mj-lt"/>
            </a:defRPr>
          </a:pPr>
          <a:r>
            <a:rPr lang="en-US" dirty="0">
              <a:solidFill>
                <a:schemeClr val="bg1"/>
              </a:solidFill>
            </a:rPr>
            <a:t>HR Low person on the totem pole</a:t>
          </a:r>
        </a:p>
      </dgm:t>
    </dgm:pt>
    <dgm:pt modelId="{FC4F4986-5DCD-4DC2-B7FD-2C5FABEF9979}" type="parTrans" cxnId="{E6EDE7CF-5B3F-4E2C-99EE-D5462F0EC9CE}">
      <dgm:prSet/>
      <dgm:spPr/>
      <dgm:t>
        <a:bodyPr/>
        <a:lstStyle/>
        <a:p>
          <a:endParaRPr lang="en-US"/>
        </a:p>
      </dgm:t>
    </dgm:pt>
    <dgm:pt modelId="{D868EA7F-D868-4231-86D5-66D9B2DF2F62}" type="sibTrans" cxnId="{E6EDE7CF-5B3F-4E2C-99EE-D5462F0EC9CE}">
      <dgm:prSet/>
      <dgm:spPr/>
      <dgm:t>
        <a:bodyPr/>
        <a:lstStyle/>
        <a:p>
          <a:endParaRPr lang="en-US"/>
        </a:p>
      </dgm:t>
    </dgm:pt>
    <dgm:pt modelId="{1E293C9C-50F7-4DF0-A45F-EF6AA41E15B2}">
      <dgm:prSet/>
      <dgm:spPr/>
      <dgm:t>
        <a:bodyPr/>
        <a:lstStyle/>
        <a:p>
          <a:pPr algn="ctr">
            <a:lnSpc>
              <a:spcPct val="100000"/>
            </a:lnSpc>
            <a:defRPr b="1" spc="20">
              <a:latin typeface="+mj-lt"/>
            </a:defRPr>
          </a:pPr>
          <a:r>
            <a:rPr lang="en-US" dirty="0">
              <a:solidFill>
                <a:schemeClr val="bg1"/>
              </a:solidFill>
            </a:rPr>
            <a:t>Most Junior Administrative Assistant</a:t>
          </a:r>
        </a:p>
      </dgm:t>
    </dgm:pt>
    <dgm:pt modelId="{04936CC5-1B2F-4620-ABDF-F195956C3F4A}" type="parTrans" cxnId="{A7E7000F-0D10-4D88-844F-C9CB2A6A39DA}">
      <dgm:prSet/>
      <dgm:spPr/>
      <dgm:t>
        <a:bodyPr/>
        <a:lstStyle/>
        <a:p>
          <a:endParaRPr lang="en-US"/>
        </a:p>
      </dgm:t>
    </dgm:pt>
    <dgm:pt modelId="{E019F05B-61F4-4915-9D10-5D6F328EA591}" type="sibTrans" cxnId="{A7E7000F-0D10-4D88-844F-C9CB2A6A39DA}">
      <dgm:prSet/>
      <dgm:spPr/>
      <dgm:t>
        <a:bodyPr/>
        <a:lstStyle/>
        <a:p>
          <a:endParaRPr lang="en-US"/>
        </a:p>
      </dgm:t>
    </dgm:pt>
    <dgm:pt modelId="{DA3F2F2F-B5A8-4CFD-ABCE-1BC48CD913AF}">
      <dgm:prSet/>
      <dgm:spPr/>
      <dgm:t>
        <a:bodyPr/>
        <a:lstStyle/>
        <a:p>
          <a:pPr algn="ctr">
            <a:lnSpc>
              <a:spcPct val="100000"/>
            </a:lnSpc>
            <a:defRPr b="1" spc="20">
              <a:latin typeface="+mj-lt"/>
            </a:defRPr>
          </a:pPr>
          <a:r>
            <a:rPr lang="en-US" dirty="0">
              <a:solidFill>
                <a:schemeClr val="bg1"/>
              </a:solidFill>
            </a:rPr>
            <a:t>Rando called in because they needed someone to screen resumes</a:t>
          </a:r>
        </a:p>
      </dgm:t>
    </dgm:pt>
    <dgm:pt modelId="{D4AFA5E0-6624-49A6-B10B-4FFA7483C001}" type="parTrans" cxnId="{307321D6-32A9-4F29-A35B-8328C6417311}">
      <dgm:prSet/>
      <dgm:spPr/>
      <dgm:t>
        <a:bodyPr/>
        <a:lstStyle/>
        <a:p>
          <a:endParaRPr lang="en-US"/>
        </a:p>
      </dgm:t>
    </dgm:pt>
    <dgm:pt modelId="{038FE749-6004-418E-86C7-7C1B1D7930F4}" type="sibTrans" cxnId="{307321D6-32A9-4F29-A35B-8328C6417311}">
      <dgm:prSet/>
      <dgm:spPr/>
      <dgm:t>
        <a:bodyPr/>
        <a:lstStyle/>
        <a:p>
          <a:endParaRPr lang="en-US"/>
        </a:p>
      </dgm:t>
    </dgm:pt>
    <dgm:pt modelId="{B2F9B3BC-1849-4A4A-BBE4-752B9B492C76}">
      <dgm:prSet/>
      <dgm:spPr/>
      <dgm:t>
        <a:bodyPr/>
        <a:lstStyle/>
        <a:p>
          <a:pPr algn="ctr">
            <a:lnSpc>
              <a:spcPct val="100000"/>
            </a:lnSpc>
            <a:defRPr b="1" spc="20">
              <a:latin typeface="+mj-lt"/>
            </a:defRPr>
          </a:pPr>
          <a:r>
            <a:rPr lang="en-US" dirty="0">
              <a:solidFill>
                <a:schemeClr val="bg1"/>
              </a:solidFill>
            </a:rPr>
            <a:t>The AI du jour</a:t>
          </a:r>
        </a:p>
        <a:p>
          <a:pPr algn="ctr">
            <a:lnSpc>
              <a:spcPct val="100000"/>
            </a:lnSpc>
            <a:defRPr b="1" spc="20">
              <a:latin typeface="+mj-lt"/>
            </a:defRPr>
          </a:pPr>
          <a:r>
            <a:rPr lang="en-US" dirty="0">
              <a:solidFill>
                <a:schemeClr val="bg1"/>
              </a:solidFill>
            </a:rPr>
            <a:t>(notice the robotic smile)</a:t>
          </a:r>
        </a:p>
      </dgm:t>
    </dgm:pt>
    <dgm:pt modelId="{48FD486C-824F-4590-8CFC-BC1053E533DD}" type="parTrans" cxnId="{BB48F2B9-3F80-43D5-9223-76526A774C2D}">
      <dgm:prSet/>
      <dgm:spPr/>
      <dgm:t>
        <a:bodyPr/>
        <a:lstStyle/>
        <a:p>
          <a:endParaRPr lang="en-US"/>
        </a:p>
      </dgm:t>
    </dgm:pt>
    <dgm:pt modelId="{2946CE56-B018-4C0E-918D-0B36D170024F}" type="sibTrans" cxnId="{BB48F2B9-3F80-43D5-9223-76526A774C2D}">
      <dgm:prSet/>
      <dgm:spPr/>
      <dgm:t>
        <a:bodyPr/>
        <a:lstStyle/>
        <a:p>
          <a:endParaRPr lang="en-US"/>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4" custScaleX="130326" custScaleY="146617"/>
      <dgm:spPr>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eam member head shot"/>
        </a:ext>
      </dgm:extLst>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8" custLinFactNeighborY="44680">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8">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4" custScaleX="130326" custScaleY="146617" custLinFactNeighborX="3682" custLinFactNeighborY="-5464"/>
      <dgm:spPr>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eam member head shot"/>
        </a:ext>
      </dgm:extLst>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8" custLinFactNeighborY="44680">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8">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4" custScaleX="130326" custScaleY="146617" custLinFactNeighborX="2791" custLinFactNeighborY="-5464"/>
      <dgm:spPr>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eam member head shot"/>
        </a:ext>
      </dgm:extLst>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8" custLinFactNeighborY="44680">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8">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4" custScaleX="130326" custScaleY="146617"/>
      <dgm:spPr>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team member head shot"/>
        </a:ext>
      </dgm:extLst>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8" custLinFactNeighborY="44680">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8">
        <dgm:presLayoutVars/>
      </dgm:prSet>
      <dgm:spPr/>
    </dgm:pt>
    <dgm:pt modelId="{F9799C58-A628-4E75-9DAC-6616D2E34649}" type="pres">
      <dgm:prSet presAssocID="{B2F9B3BC-1849-4A4A-BBE4-752B9B492C76}"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BB48F2B9-3F80-43D5-9223-76526A774C2D}" srcId="{5C72703F-EB58-4B0C-8B2A-EDF2A51B2C6C}" destId="{B2F9B3BC-1849-4A4A-BBE4-752B9B492C76}" srcOrd="3" destOrd="0" parTransId="{48FD486C-824F-4590-8CFC-BC1053E533DD}" sibTransId="{2946CE56-B018-4C0E-918D-0B36D170024F}"/>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74A68EEE-876E-4134-B088-DC53246E11FE}" type="presOf" srcId="{5C72703F-EB58-4B0C-8B2A-EDF2A51B2C6C}" destId="{BF30E86D-EAFC-44CE-B56C-D7C5EC7742F3}"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103136" y="460948"/>
          <a:ext cx="2194559" cy="2468883"/>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13132" y="3081438"/>
          <a:ext cx="2374568"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spc="20">
              <a:latin typeface="+mj-lt"/>
            </a:defRPr>
          </a:pPr>
          <a:r>
            <a:rPr lang="en-US" sz="1400" kern="1200" dirty="0">
              <a:solidFill>
                <a:schemeClr val="bg1"/>
              </a:solidFill>
            </a:rPr>
            <a:t>HR Low person on the totem pole</a:t>
          </a:r>
        </a:p>
      </dsp:txBody>
      <dsp:txXfrm>
        <a:off x="13132" y="3081438"/>
        <a:ext cx="2374568" cy="487349"/>
      </dsp:txXfrm>
    </dsp:sp>
    <dsp:sp modelId="{7D166BBB-55AF-452C-B9A0-94A1EE55FF4F}">
      <dsp:nvSpPr>
        <dsp:cNvPr id="0" name=""/>
        <dsp:cNvSpPr/>
      </dsp:nvSpPr>
      <dsp:spPr>
        <a:xfrm>
          <a:off x="13132" y="3416310"/>
          <a:ext cx="2374568" cy="603748"/>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2955256" y="368939"/>
          <a:ext cx="2194559" cy="2468883"/>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2803250" y="3081438"/>
          <a:ext cx="2374568"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spc="20">
              <a:latin typeface="+mj-lt"/>
            </a:defRPr>
          </a:pPr>
          <a:r>
            <a:rPr lang="en-US" sz="1400" kern="1200" dirty="0">
              <a:solidFill>
                <a:schemeClr val="bg1"/>
              </a:solidFill>
            </a:rPr>
            <a:t>Most Junior Administrative Assistant</a:t>
          </a:r>
        </a:p>
      </dsp:txBody>
      <dsp:txXfrm>
        <a:off x="2803250" y="3081438"/>
        <a:ext cx="2374568" cy="487349"/>
      </dsp:txXfrm>
    </dsp:sp>
    <dsp:sp modelId="{1223E777-77CB-4A9A-BF21-12B513842696}">
      <dsp:nvSpPr>
        <dsp:cNvPr id="0" name=""/>
        <dsp:cNvSpPr/>
      </dsp:nvSpPr>
      <dsp:spPr>
        <a:xfrm>
          <a:off x="2803250" y="3416310"/>
          <a:ext cx="2374568" cy="603748"/>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5730370" y="368939"/>
          <a:ext cx="2194559" cy="246888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5593368" y="3081438"/>
          <a:ext cx="2374568"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spc="20">
              <a:latin typeface="+mj-lt"/>
            </a:defRPr>
          </a:pPr>
          <a:r>
            <a:rPr lang="en-US" sz="1400" kern="1200" dirty="0">
              <a:solidFill>
                <a:schemeClr val="bg1"/>
              </a:solidFill>
            </a:rPr>
            <a:t>Rando called in because they needed someone to screen resumes</a:t>
          </a:r>
        </a:p>
      </dsp:txBody>
      <dsp:txXfrm>
        <a:off x="5593368" y="3081438"/>
        <a:ext cx="2374568" cy="487349"/>
      </dsp:txXfrm>
    </dsp:sp>
    <dsp:sp modelId="{EE420F84-477D-4635-BEF8-66426E9A259D}">
      <dsp:nvSpPr>
        <dsp:cNvPr id="0" name=""/>
        <dsp:cNvSpPr/>
      </dsp:nvSpPr>
      <dsp:spPr>
        <a:xfrm>
          <a:off x="5593368" y="3416310"/>
          <a:ext cx="2374568" cy="603748"/>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a:off x="8473490" y="460948"/>
          <a:ext cx="2194559" cy="2468883"/>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8383486" y="3081438"/>
          <a:ext cx="2374568"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spc="20">
              <a:latin typeface="+mj-lt"/>
            </a:defRPr>
          </a:pPr>
          <a:r>
            <a:rPr lang="en-US" sz="1400" kern="1200" dirty="0">
              <a:solidFill>
                <a:schemeClr val="bg1"/>
              </a:solidFill>
            </a:rPr>
            <a:t>The AI du jour</a:t>
          </a:r>
        </a:p>
        <a:p>
          <a:pPr marL="0" lvl="0" indent="0" algn="ctr" defTabSz="622300">
            <a:lnSpc>
              <a:spcPct val="100000"/>
            </a:lnSpc>
            <a:spcBef>
              <a:spcPct val="0"/>
            </a:spcBef>
            <a:spcAft>
              <a:spcPct val="35000"/>
            </a:spcAft>
            <a:buNone/>
            <a:defRPr b="1" spc="20">
              <a:latin typeface="+mj-lt"/>
            </a:defRPr>
          </a:pPr>
          <a:r>
            <a:rPr lang="en-US" sz="1400" kern="1200" dirty="0">
              <a:solidFill>
                <a:schemeClr val="bg1"/>
              </a:solidFill>
            </a:rPr>
            <a:t>(notice the robotic smile)</a:t>
          </a:r>
        </a:p>
      </dsp:txBody>
      <dsp:txXfrm>
        <a:off x="8383486" y="3081438"/>
        <a:ext cx="2374568" cy="487349"/>
      </dsp:txXfrm>
    </dsp:sp>
    <dsp:sp modelId="{5A7600AF-A34B-4D03-B3D6-B3C760AE8E06}">
      <dsp:nvSpPr>
        <dsp:cNvPr id="0" name=""/>
        <dsp:cNvSpPr/>
      </dsp:nvSpPr>
      <dsp:spPr>
        <a:xfrm>
          <a:off x="8383486" y="3416310"/>
          <a:ext cx="2374568" cy="60374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comes from Chat GPT… Of course this is almost identical to the what I asked it to do.  </a:t>
            </a:r>
            <a:br>
              <a:rPr lang="en-US" dirty="0"/>
            </a:br>
            <a:r>
              <a:rPr lang="en-US" dirty="0"/>
              <a:t>Did not use the subtitle: </a:t>
            </a:r>
            <a:r>
              <a:rPr lang="en-US" sz="1800" kern="0" dirty="0">
                <a:effectLst/>
                <a:latin typeface="Times New Roman" panose="02020603050405020304" pitchFamily="18" charset="0"/>
                <a:ea typeface="Times New Roman" panose="02020603050405020304" pitchFamily="18" charset="0"/>
              </a:rPr>
              <a:t>Navigating the Job Market with Confidence. </a:t>
            </a:r>
          </a:p>
          <a:p>
            <a:r>
              <a:rPr lang="en-US" sz="1800" kern="0" dirty="0">
                <a:effectLst/>
                <a:latin typeface="Times New Roman" panose="02020603050405020304" pitchFamily="18" charset="0"/>
              </a:rPr>
              <a:t>	Did not use the subtitle…because, although catchy, it’s not what this is about. </a:t>
            </a:r>
          </a:p>
          <a:p>
            <a:r>
              <a:rPr lang="en-US" sz="1800" kern="0" dirty="0">
                <a:effectLst/>
                <a:latin typeface="Times New Roman" panose="02020603050405020304" pitchFamily="18" charset="0"/>
              </a:rPr>
              <a:t>	Did not add the date…that would show when it has become dated ;-) </a:t>
            </a:r>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116643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300287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case for independent living. </a:t>
            </a:r>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199405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degree is your most important qualification upon graduation. </a:t>
            </a:r>
          </a:p>
        </p:txBody>
      </p:sp>
      <p:sp>
        <p:nvSpPr>
          <p:cNvPr id="4" name="Slide Number Placeholder 3"/>
          <p:cNvSpPr>
            <a:spLocks noGrp="1"/>
          </p:cNvSpPr>
          <p:nvPr>
            <p:ph type="sldNum" sz="quarter" idx="5"/>
          </p:nvPr>
        </p:nvSpPr>
        <p:spPr/>
        <p:txBody>
          <a:bodyPr/>
          <a:lstStyle/>
          <a:p>
            <a:fld id="{D5939589-3E79-4C82-AA4A-FE78234FAA59}" type="slidenum">
              <a:rPr lang="en-US" smtClean="0"/>
              <a:t>13</a:t>
            </a:fld>
            <a:endParaRPr lang="en-US" dirty="0"/>
          </a:p>
        </p:txBody>
      </p:sp>
    </p:spTree>
    <p:extLst>
      <p:ext uri="{BB962C8B-B14F-4D97-AF65-F5344CB8AC3E}">
        <p14:creationId xmlns:p14="http://schemas.microsoft.com/office/powerpoint/2010/main" val="1411794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next job work experience will be important, but that is less true with this one. </a:t>
            </a:r>
          </a:p>
        </p:txBody>
      </p:sp>
      <p:sp>
        <p:nvSpPr>
          <p:cNvPr id="4" name="Slide Number Placeholder 3"/>
          <p:cNvSpPr>
            <a:spLocks noGrp="1"/>
          </p:cNvSpPr>
          <p:nvPr>
            <p:ph type="sldNum" sz="quarter" idx="5"/>
          </p:nvPr>
        </p:nvSpPr>
        <p:spPr/>
        <p:txBody>
          <a:bodyPr/>
          <a:lstStyle/>
          <a:p>
            <a:fld id="{D5939589-3E79-4C82-AA4A-FE78234FAA59}" type="slidenum">
              <a:rPr lang="en-US" smtClean="0"/>
              <a:t>14</a:t>
            </a:fld>
            <a:endParaRPr lang="en-US" dirty="0"/>
          </a:p>
        </p:txBody>
      </p:sp>
    </p:spTree>
    <p:extLst>
      <p:ext uri="{BB962C8B-B14F-4D97-AF65-F5344CB8AC3E}">
        <p14:creationId xmlns:p14="http://schemas.microsoft.com/office/powerpoint/2010/main" val="320033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Experience. </a:t>
            </a:r>
          </a:p>
        </p:txBody>
      </p:sp>
      <p:sp>
        <p:nvSpPr>
          <p:cNvPr id="4" name="Slide Number Placeholder 3"/>
          <p:cNvSpPr>
            <a:spLocks noGrp="1"/>
          </p:cNvSpPr>
          <p:nvPr>
            <p:ph type="sldNum" sz="quarter" idx="5"/>
          </p:nvPr>
        </p:nvSpPr>
        <p:spPr/>
        <p:txBody>
          <a:bodyPr/>
          <a:lstStyle/>
          <a:p>
            <a:fld id="{D5939589-3E79-4C82-AA4A-FE78234FAA59}" type="slidenum">
              <a:rPr lang="en-US" smtClean="0"/>
              <a:t>15</a:t>
            </a:fld>
            <a:endParaRPr lang="en-US" dirty="0"/>
          </a:p>
        </p:txBody>
      </p:sp>
    </p:spTree>
    <p:extLst>
      <p:ext uri="{BB962C8B-B14F-4D97-AF65-F5344CB8AC3E}">
        <p14:creationId xmlns:p14="http://schemas.microsoft.com/office/powerpoint/2010/main" val="381851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20</a:t>
            </a:fld>
            <a:endParaRPr lang="en-US" dirty="0"/>
          </a:p>
        </p:txBody>
      </p:sp>
    </p:spTree>
    <p:extLst>
      <p:ext uri="{BB962C8B-B14F-4D97-AF65-F5344CB8AC3E}">
        <p14:creationId xmlns:p14="http://schemas.microsoft.com/office/powerpoint/2010/main" val="145859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21</a:t>
            </a:fld>
            <a:endParaRPr lang="en-US" dirty="0"/>
          </a:p>
        </p:txBody>
      </p:sp>
    </p:spTree>
    <p:extLst>
      <p:ext uri="{BB962C8B-B14F-4D97-AF65-F5344CB8AC3E}">
        <p14:creationId xmlns:p14="http://schemas.microsoft.com/office/powerpoint/2010/main" val="3068230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22</a:t>
            </a:fld>
            <a:endParaRPr lang="en-US" dirty="0"/>
          </a:p>
        </p:txBody>
      </p:sp>
    </p:spTree>
    <p:extLst>
      <p:ext uri="{BB962C8B-B14F-4D97-AF65-F5344CB8AC3E}">
        <p14:creationId xmlns:p14="http://schemas.microsoft.com/office/powerpoint/2010/main" val="365488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59"/>
            <a:ext cx="6403930" cy="3944689"/>
          </a:xfrm>
        </p:spPr>
        <p:txBody>
          <a:bodyPr>
            <a:normAutofit/>
          </a:bodyPr>
          <a:lstStyle/>
          <a:p>
            <a:r>
              <a:rPr lang="en-US" sz="5400" spc="400" dirty="0">
                <a:solidFill>
                  <a:schemeClr val="bg1"/>
                </a:solidFill>
              </a:rPr>
              <a:t>Crafting Effective resumes for recent MSW graduates</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a:lstStyle/>
          <a:p>
            <a:r>
              <a:rPr lang="en-US" sz="2000" dirty="0">
                <a:solidFill>
                  <a:schemeClr val="bg1"/>
                </a:solidFill>
              </a:rPr>
              <a:t>Richard L Beaulaurier, PhD, MSW</a:t>
            </a: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3BBC-2D87-1D5B-9053-03F7ACB10480}"/>
              </a:ext>
            </a:extLst>
          </p:cNvPr>
          <p:cNvSpPr>
            <a:spLocks noGrp="1"/>
          </p:cNvSpPr>
          <p:nvPr>
            <p:ph type="title"/>
          </p:nvPr>
        </p:nvSpPr>
        <p:spPr/>
        <p:txBody>
          <a:bodyPr/>
          <a:lstStyle/>
          <a:p>
            <a:r>
              <a:rPr lang="en-US" dirty="0"/>
              <a:t>How to get screened out</a:t>
            </a:r>
          </a:p>
        </p:txBody>
      </p:sp>
      <p:sp>
        <p:nvSpPr>
          <p:cNvPr id="3" name="Content Placeholder 2">
            <a:extLst>
              <a:ext uri="{FF2B5EF4-FFF2-40B4-BE49-F238E27FC236}">
                <a16:creationId xmlns:a16="http://schemas.microsoft.com/office/drawing/2014/main" id="{2E6E4E39-86D8-3571-584C-B0092CB082F3}"/>
              </a:ext>
            </a:extLst>
          </p:cNvPr>
          <p:cNvSpPr>
            <a:spLocks noGrp="1"/>
          </p:cNvSpPr>
          <p:nvPr>
            <p:ph sz="half" idx="1"/>
          </p:nvPr>
        </p:nvSpPr>
        <p:spPr>
          <a:xfrm>
            <a:off x="838200" y="1825625"/>
            <a:ext cx="7431157" cy="4351338"/>
          </a:xfrm>
        </p:spPr>
        <p:txBody>
          <a:bodyPr>
            <a:normAutofit lnSpcReduction="10000"/>
          </a:bodyPr>
          <a:lstStyle/>
          <a:p>
            <a:r>
              <a:rPr lang="en-US" dirty="0"/>
              <a:t>Make your qualifications hard to find</a:t>
            </a:r>
          </a:p>
          <a:p>
            <a:pPr lvl="1"/>
            <a:r>
              <a:rPr lang="en-US" sz="2400" dirty="0"/>
              <a:t>Make the resume too busy</a:t>
            </a:r>
          </a:p>
          <a:p>
            <a:pPr lvl="1"/>
            <a:r>
              <a:rPr lang="en-US" sz="2400" dirty="0"/>
              <a:t>Include TMI</a:t>
            </a:r>
          </a:p>
          <a:p>
            <a:r>
              <a:rPr lang="en-US" dirty="0"/>
              <a:t>Misspell or use bad grammar</a:t>
            </a:r>
          </a:p>
          <a:p>
            <a:r>
              <a:rPr lang="en-US" dirty="0"/>
              <a:t>Use colloquialisms</a:t>
            </a:r>
          </a:p>
          <a:p>
            <a:r>
              <a:rPr lang="en-US" dirty="0"/>
              <a:t>Include irrelevant or extraneous info such as</a:t>
            </a:r>
          </a:p>
          <a:p>
            <a:pPr lvl="1"/>
            <a:r>
              <a:rPr lang="en-US" b="1" dirty="0"/>
              <a:t>Desired Position</a:t>
            </a:r>
          </a:p>
          <a:p>
            <a:pPr lvl="1"/>
            <a:r>
              <a:rPr lang="en-US" b="1" dirty="0"/>
              <a:t>Goals or Objectives</a:t>
            </a:r>
          </a:p>
          <a:p>
            <a:pPr lvl="1"/>
            <a:r>
              <a:rPr lang="en-US" dirty="0"/>
              <a:t>Info about jobs/experience not relevant to SW positions</a:t>
            </a:r>
          </a:p>
          <a:p>
            <a:pPr lvl="1"/>
            <a:r>
              <a:rPr lang="en-US" dirty="0"/>
              <a:t>Info about education prior to your BA</a:t>
            </a:r>
          </a:p>
          <a:p>
            <a:pPr lvl="1"/>
            <a:r>
              <a:rPr lang="en-US" dirty="0"/>
              <a:t>Information about your age</a:t>
            </a:r>
          </a:p>
        </p:txBody>
      </p:sp>
      <p:pic>
        <p:nvPicPr>
          <p:cNvPr id="5" name="Picture 4">
            <a:extLst>
              <a:ext uri="{FF2B5EF4-FFF2-40B4-BE49-F238E27FC236}">
                <a16:creationId xmlns:a16="http://schemas.microsoft.com/office/drawing/2014/main" id="{B2F07D11-7C8A-FCB1-1496-DF1784852170}"/>
              </a:ext>
            </a:extLst>
          </p:cNvPr>
          <p:cNvPicPr>
            <a:picLocks noChangeAspect="1"/>
          </p:cNvPicPr>
          <p:nvPr/>
        </p:nvPicPr>
        <p:blipFill>
          <a:blip r:embed="rId2"/>
          <a:stretch>
            <a:fillRect/>
          </a:stretch>
        </p:blipFill>
        <p:spPr>
          <a:xfrm>
            <a:off x="8403518" y="1825626"/>
            <a:ext cx="2935042" cy="4273618"/>
          </a:xfrm>
          <a:prstGeom prst="rect">
            <a:avLst/>
          </a:prstGeom>
        </p:spPr>
      </p:pic>
    </p:spTree>
    <p:extLst>
      <p:ext uri="{BB962C8B-B14F-4D97-AF65-F5344CB8AC3E}">
        <p14:creationId xmlns:p14="http://schemas.microsoft.com/office/powerpoint/2010/main" val="148969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046FE2-794D-DF57-CB88-7B067F2A5FE5}"/>
              </a:ext>
            </a:extLst>
          </p:cNvPr>
          <p:cNvSpPr>
            <a:spLocks noGrp="1"/>
          </p:cNvSpPr>
          <p:nvPr>
            <p:ph type="title"/>
          </p:nvPr>
        </p:nvSpPr>
        <p:spPr>
          <a:xfrm>
            <a:off x="576072" y="365125"/>
            <a:ext cx="10771632" cy="1374223"/>
          </a:xfrm>
        </p:spPr>
        <p:txBody>
          <a:bodyPr>
            <a:normAutofit/>
          </a:bodyPr>
          <a:lstStyle/>
          <a:p>
            <a:r>
              <a:rPr lang="en-US" sz="4000" dirty="0"/>
              <a:t>“I thought I was supposed to have a goal, objective”</a:t>
            </a:r>
          </a:p>
        </p:txBody>
      </p:sp>
      <p:sp>
        <p:nvSpPr>
          <p:cNvPr id="6" name="Content Placeholder 5">
            <a:extLst>
              <a:ext uri="{FF2B5EF4-FFF2-40B4-BE49-F238E27FC236}">
                <a16:creationId xmlns:a16="http://schemas.microsoft.com/office/drawing/2014/main" id="{F1F566BC-1D25-4AB9-CF8A-DE96E944CE9E}"/>
              </a:ext>
            </a:extLst>
          </p:cNvPr>
          <p:cNvSpPr>
            <a:spLocks noGrp="1"/>
          </p:cNvSpPr>
          <p:nvPr>
            <p:ph idx="1"/>
          </p:nvPr>
        </p:nvSpPr>
        <p:spPr>
          <a:xfrm>
            <a:off x="576072" y="2146851"/>
            <a:ext cx="5248258" cy="4346024"/>
          </a:xfrm>
        </p:spPr>
        <p:txBody>
          <a:bodyPr>
            <a:normAutofit lnSpcReduction="10000"/>
          </a:bodyPr>
          <a:lstStyle/>
          <a:p>
            <a:r>
              <a:rPr lang="en-US" dirty="0"/>
              <a:t>Many resume workshops suggest this. So many that my AI assistant recommended it as well. </a:t>
            </a:r>
          </a:p>
          <a:p>
            <a:r>
              <a:rPr lang="en-US" dirty="0"/>
              <a:t>Statements of goals, objectives may be used to screen you out. </a:t>
            </a:r>
          </a:p>
          <a:p>
            <a:r>
              <a:rPr lang="en-US" dirty="0"/>
              <a:t>If your statement is inconsistent with the job description you will be screened out</a:t>
            </a:r>
          </a:p>
          <a:p>
            <a:pPr marL="0" indent="0">
              <a:buNone/>
            </a:pPr>
            <a:endParaRPr lang="en-US" dirty="0"/>
          </a:p>
        </p:txBody>
      </p:sp>
      <p:sp>
        <p:nvSpPr>
          <p:cNvPr id="7" name="Content Placeholder 5">
            <a:extLst>
              <a:ext uri="{FF2B5EF4-FFF2-40B4-BE49-F238E27FC236}">
                <a16:creationId xmlns:a16="http://schemas.microsoft.com/office/drawing/2014/main" id="{0E886EC2-92E0-7850-570F-4625B731BD10}"/>
              </a:ext>
            </a:extLst>
          </p:cNvPr>
          <p:cNvSpPr txBox="1">
            <a:spLocks/>
          </p:cNvSpPr>
          <p:nvPr/>
        </p:nvSpPr>
        <p:spPr>
          <a:xfrm>
            <a:off x="6244689" y="2060712"/>
            <a:ext cx="5248258" cy="40301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your objective is too high they believe you will not be satisfied with the job they are offering. </a:t>
            </a:r>
          </a:p>
          <a:p>
            <a:r>
              <a:rPr lang="en-US" dirty="0"/>
              <a:t>If your objective is too low they may think you lack drive or ambition.</a:t>
            </a:r>
          </a:p>
          <a:p>
            <a:r>
              <a:rPr lang="en-US" dirty="0"/>
              <a:t>If the objective is too specific they may not consider you for other jobs</a:t>
            </a:r>
          </a:p>
        </p:txBody>
      </p:sp>
    </p:spTree>
    <p:extLst>
      <p:ext uri="{BB962C8B-B14F-4D97-AF65-F5344CB8AC3E}">
        <p14:creationId xmlns:p14="http://schemas.microsoft.com/office/powerpoint/2010/main" val="120571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8697-6135-DFD7-4ADA-B790D92A8F94}"/>
              </a:ext>
            </a:extLst>
          </p:cNvPr>
          <p:cNvSpPr>
            <a:spLocks noGrp="1"/>
          </p:cNvSpPr>
          <p:nvPr>
            <p:ph type="title"/>
          </p:nvPr>
        </p:nvSpPr>
        <p:spPr/>
        <p:txBody>
          <a:bodyPr>
            <a:normAutofit/>
          </a:bodyPr>
          <a:lstStyle/>
          <a:p>
            <a:r>
              <a:rPr lang="en-US" sz="4400" dirty="0"/>
              <a:t>“But shouldn’t I tell them what position I am going for?”</a:t>
            </a:r>
          </a:p>
        </p:txBody>
      </p:sp>
      <p:sp>
        <p:nvSpPr>
          <p:cNvPr id="3" name="Content Placeholder 2">
            <a:extLst>
              <a:ext uri="{FF2B5EF4-FFF2-40B4-BE49-F238E27FC236}">
                <a16:creationId xmlns:a16="http://schemas.microsoft.com/office/drawing/2014/main" id="{AF02B8B1-D369-80E3-6976-260CF8888E61}"/>
              </a:ext>
            </a:extLst>
          </p:cNvPr>
          <p:cNvSpPr>
            <a:spLocks noGrp="1"/>
          </p:cNvSpPr>
          <p:nvPr>
            <p:ph idx="1"/>
          </p:nvPr>
        </p:nvSpPr>
        <p:spPr>
          <a:xfrm>
            <a:off x="576072" y="2136913"/>
            <a:ext cx="10771632" cy="4040050"/>
          </a:xfrm>
        </p:spPr>
        <p:txBody>
          <a:bodyPr>
            <a:normAutofit lnSpcReduction="10000"/>
          </a:bodyPr>
          <a:lstStyle/>
          <a:p>
            <a:r>
              <a:rPr lang="en-US" dirty="0"/>
              <a:t>Same problem as with goals and objectives. This can be used to screen you out. </a:t>
            </a:r>
          </a:p>
          <a:p>
            <a:r>
              <a:rPr lang="en-US" dirty="0"/>
              <a:t>It is at best unnecessary. You have applied for a position. They can assume you want it. </a:t>
            </a:r>
          </a:p>
          <a:p>
            <a:r>
              <a:rPr lang="en-US" dirty="0"/>
              <a:t>Even if the position you have applied for is exactly your desired position, they may not see you in it…and your statement may prevent consideration for other positions they have open. </a:t>
            </a:r>
          </a:p>
          <a:p>
            <a:r>
              <a:rPr lang="en-US" dirty="0"/>
              <a:t>You run the risk of looking overly ambitious, or under ambitious.</a:t>
            </a:r>
          </a:p>
        </p:txBody>
      </p:sp>
      <p:sp>
        <p:nvSpPr>
          <p:cNvPr id="5" name="Slide Number Placeholder 4">
            <a:extLst>
              <a:ext uri="{FF2B5EF4-FFF2-40B4-BE49-F238E27FC236}">
                <a16:creationId xmlns:a16="http://schemas.microsoft.com/office/drawing/2014/main" id="{FB7ACAAF-1BA6-95A3-AAFA-32042ED2D7C9}"/>
              </a:ext>
            </a:extLst>
          </p:cNvPr>
          <p:cNvSpPr>
            <a:spLocks noGrp="1"/>
          </p:cNvSpPr>
          <p:nvPr>
            <p:ph type="sldNum" sz="quarter" idx="12"/>
          </p:nvPr>
        </p:nvSpPr>
        <p:spPr/>
        <p:txBody>
          <a:bodyPr/>
          <a:lstStyle/>
          <a:p>
            <a:fld id="{D8DA9DAA-006C-4F4B-980E-E3DF019B24E2}" type="slidenum">
              <a:rPr lang="en-US" smtClean="0"/>
              <a:pPr/>
              <a:t>12</a:t>
            </a:fld>
            <a:endParaRPr lang="en-US" dirty="0"/>
          </a:p>
        </p:txBody>
      </p:sp>
    </p:spTree>
    <p:extLst>
      <p:ext uri="{BB962C8B-B14F-4D97-AF65-F5344CB8AC3E}">
        <p14:creationId xmlns:p14="http://schemas.microsoft.com/office/powerpoint/2010/main" val="3374902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239AE-2C49-679A-9118-75D87D6DB72B}"/>
              </a:ext>
            </a:extLst>
          </p:cNvPr>
          <p:cNvSpPr>
            <a:spLocks noGrp="1"/>
          </p:cNvSpPr>
          <p:nvPr>
            <p:ph type="title"/>
          </p:nvPr>
        </p:nvSpPr>
        <p:spPr>
          <a:xfrm>
            <a:off x="7195930" y="365125"/>
            <a:ext cx="4151774" cy="1325563"/>
          </a:xfrm>
        </p:spPr>
        <p:txBody>
          <a:bodyPr anchor="ctr">
            <a:normAutofit fontScale="90000"/>
          </a:bodyPr>
          <a:lstStyle/>
          <a:p>
            <a:r>
              <a:rPr lang="en-US" dirty="0"/>
              <a:t>Rich’s </a:t>
            </a:r>
            <a:br>
              <a:rPr lang="en-US" dirty="0"/>
            </a:br>
            <a:r>
              <a:rPr lang="en-US" dirty="0"/>
              <a:t>Suggested </a:t>
            </a:r>
            <a:br>
              <a:rPr lang="en-US" dirty="0"/>
            </a:br>
            <a:r>
              <a:rPr lang="en-US" dirty="0"/>
              <a:t>order</a:t>
            </a:r>
          </a:p>
        </p:txBody>
      </p:sp>
      <p:sp>
        <p:nvSpPr>
          <p:cNvPr id="3" name="Content Placeholder 2">
            <a:extLst>
              <a:ext uri="{FF2B5EF4-FFF2-40B4-BE49-F238E27FC236}">
                <a16:creationId xmlns:a16="http://schemas.microsoft.com/office/drawing/2014/main" id="{CC61B2C5-3D5B-36ED-A75A-F6DC68C01399}"/>
              </a:ext>
            </a:extLst>
          </p:cNvPr>
          <p:cNvSpPr>
            <a:spLocks noGrp="1"/>
          </p:cNvSpPr>
          <p:nvPr>
            <p:ph idx="1"/>
          </p:nvPr>
        </p:nvSpPr>
        <p:spPr>
          <a:xfrm>
            <a:off x="486620" y="255241"/>
            <a:ext cx="10771632" cy="6466233"/>
          </a:xfrm>
        </p:spPr>
        <p:txBody>
          <a:bodyPr>
            <a:normAutofit fontScale="92500" lnSpcReduction="20000"/>
          </a:bodyPr>
          <a:lstStyle/>
          <a:p>
            <a:r>
              <a:rPr lang="en-US" dirty="0"/>
              <a:t>Name </a:t>
            </a:r>
            <a:r>
              <a:rPr lang="en-US" i="1" dirty="0"/>
              <a:t>with degree</a:t>
            </a:r>
            <a:r>
              <a:rPr lang="en-US" dirty="0"/>
              <a:t> first: </a:t>
            </a:r>
            <a:br>
              <a:rPr lang="en-US" dirty="0"/>
            </a:br>
            <a:br>
              <a:rPr lang="en-US" dirty="0"/>
            </a:br>
            <a:r>
              <a:rPr lang="en-US" dirty="0"/>
              <a:t>Louise </a:t>
            </a:r>
            <a:r>
              <a:rPr lang="en-US" dirty="0" err="1"/>
              <a:t>Labissoniere</a:t>
            </a:r>
            <a:r>
              <a:rPr lang="en-US" dirty="0"/>
              <a:t>, MSW</a:t>
            </a:r>
          </a:p>
          <a:p>
            <a:r>
              <a:rPr lang="en-US" dirty="0"/>
              <a:t>Contact info</a:t>
            </a:r>
          </a:p>
          <a:p>
            <a:pPr lvl="1"/>
            <a:r>
              <a:rPr lang="en-US" dirty="0"/>
              <a:t>Address</a:t>
            </a:r>
          </a:p>
          <a:p>
            <a:pPr lvl="1"/>
            <a:r>
              <a:rPr lang="en-US" dirty="0"/>
              <a:t>Email</a:t>
            </a:r>
          </a:p>
          <a:p>
            <a:pPr lvl="1"/>
            <a:r>
              <a:rPr lang="en-US" dirty="0"/>
              <a:t>Phone</a:t>
            </a:r>
          </a:p>
          <a:p>
            <a:r>
              <a:rPr lang="en-US" dirty="0"/>
              <a:t>Education </a:t>
            </a:r>
            <a:r>
              <a:rPr lang="en-US" dirty="0">
                <a:solidFill>
                  <a:schemeClr val="tx1"/>
                </a:solidFill>
                <a:sym typeface="Wingdings" panose="05000000000000000000" pitchFamily="2" charset="2"/>
              </a:rPr>
              <a:t></a:t>
            </a:r>
            <a:r>
              <a:rPr lang="en-US" b="1" dirty="0">
                <a:solidFill>
                  <a:schemeClr val="tx1"/>
                </a:solidFill>
                <a:sym typeface="Wingdings" panose="05000000000000000000" pitchFamily="2" charset="2"/>
              </a:rPr>
              <a:t>This is your most important qualification</a:t>
            </a:r>
            <a:endParaRPr lang="en-US" b="1" dirty="0">
              <a:solidFill>
                <a:schemeClr val="tx1"/>
              </a:solidFill>
            </a:endParaRPr>
          </a:p>
          <a:p>
            <a:pPr lvl="1"/>
            <a:r>
              <a:rPr lang="en-US" dirty="0"/>
              <a:t>MSW, Florida International University</a:t>
            </a:r>
          </a:p>
          <a:p>
            <a:pPr lvl="1"/>
            <a:r>
              <a:rPr lang="en-US" dirty="0"/>
              <a:t>BSSW (or BA or BS) University Name</a:t>
            </a:r>
          </a:p>
          <a:p>
            <a:pPr lvl="1"/>
            <a:r>
              <a:rPr lang="en-US" dirty="0"/>
              <a:t>AA, AS (if you have it)</a:t>
            </a:r>
          </a:p>
          <a:p>
            <a:r>
              <a:rPr lang="en-US" dirty="0"/>
              <a:t>Certifications or Licenses</a:t>
            </a:r>
          </a:p>
          <a:p>
            <a:r>
              <a:rPr lang="en-US" dirty="0"/>
              <a:t>Social work Experience</a:t>
            </a:r>
          </a:p>
          <a:p>
            <a:r>
              <a:rPr lang="en-US" dirty="0"/>
              <a:t>Other Relevant Experience</a:t>
            </a:r>
          </a:p>
          <a:p>
            <a:pPr lvl="1"/>
            <a:r>
              <a:rPr lang="en-US" dirty="0"/>
              <a:t>If not that relevant summarize briefly</a:t>
            </a:r>
          </a:p>
          <a:p>
            <a:r>
              <a:rPr lang="en-US" dirty="0"/>
              <a:t>Offices, Honors, Awards</a:t>
            </a:r>
          </a:p>
          <a:p>
            <a:r>
              <a:rPr lang="en-US" dirty="0"/>
              <a:t>References on demand (or you can name them if known to employer)</a:t>
            </a:r>
          </a:p>
          <a:p>
            <a:pPr marL="0" indent="0">
              <a:buNone/>
            </a:pPr>
            <a:endParaRPr lang="en-US" dirty="0"/>
          </a:p>
        </p:txBody>
      </p:sp>
      <p:sp>
        <p:nvSpPr>
          <p:cNvPr id="5" name="Slide Number Placeholder 4">
            <a:extLst>
              <a:ext uri="{FF2B5EF4-FFF2-40B4-BE49-F238E27FC236}">
                <a16:creationId xmlns:a16="http://schemas.microsoft.com/office/drawing/2014/main" id="{7D2395A3-649A-56C5-CA5F-1EF7AAB491FD}"/>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8DA9DAA-006C-4F4B-980E-E3DF019B24E2}" type="slidenum">
              <a:rPr lang="en-US" smtClean="0"/>
              <a:pPr>
                <a:spcAft>
                  <a:spcPts val="600"/>
                </a:spcAft>
              </a:pPr>
              <a:t>13</a:t>
            </a:fld>
            <a:endParaRPr lang="en-US"/>
          </a:p>
        </p:txBody>
      </p:sp>
    </p:spTree>
    <p:extLst>
      <p:ext uri="{BB962C8B-B14F-4D97-AF65-F5344CB8AC3E}">
        <p14:creationId xmlns:p14="http://schemas.microsoft.com/office/powerpoint/2010/main" val="1503960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6391654" y="165903"/>
            <a:ext cx="4434840" cy="886968"/>
          </a:xfrm>
        </p:spPr>
        <p:txBody>
          <a:bodyPr>
            <a:normAutofit fontScale="90000"/>
          </a:bodyPr>
          <a:lstStyle/>
          <a:p>
            <a:r>
              <a:rPr lang="en-US" dirty="0"/>
              <a:t>Qualifications</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6001966" y="1188720"/>
            <a:ext cx="5437762" cy="5367528"/>
          </a:xfrm>
        </p:spPr>
        <p:txBody>
          <a:bodyPr>
            <a:normAutofit fontScale="92500" lnSpcReduction="20000"/>
          </a:bodyPr>
          <a:lstStyle/>
          <a:p>
            <a:pPr marL="342900" indent="-342900">
              <a:buFont typeface="Arial" panose="020B0604020202020204" pitchFamily="34" charset="0"/>
              <a:buChar char="•"/>
            </a:pPr>
            <a:r>
              <a:rPr lang="en-US" dirty="0"/>
              <a:t>If the job you are after requires and MSW then your principal qualification is the MSW. </a:t>
            </a:r>
          </a:p>
          <a:p>
            <a:pPr marL="342900" indent="-342900">
              <a:buFont typeface="Arial" panose="020B0604020202020204" pitchFamily="34" charset="0"/>
              <a:buChar char="•"/>
            </a:pPr>
            <a:r>
              <a:rPr lang="en-US" dirty="0"/>
              <a:t>If certifications are required, make sure they are prominent.</a:t>
            </a:r>
          </a:p>
          <a:p>
            <a:pPr marL="342900" indent="-342900">
              <a:buFont typeface="Arial" panose="020B0604020202020204" pitchFamily="34" charset="0"/>
              <a:buChar char="•"/>
            </a:pPr>
            <a:r>
              <a:rPr lang="en-US" dirty="0"/>
              <a:t>The least important qualification is your work experience at this stage. </a:t>
            </a:r>
          </a:p>
          <a:p>
            <a:pPr marL="342900" indent="-342900">
              <a:buFont typeface="Arial" panose="020B0604020202020204" pitchFamily="34" charset="0"/>
              <a:buChar char="•"/>
            </a:pPr>
            <a:r>
              <a:rPr lang="en-US" dirty="0"/>
              <a:t>Describe your SW activities. What do you know how to do? What do you have as skills?</a:t>
            </a:r>
          </a:p>
          <a:p>
            <a:pPr marL="342900" indent="-342900">
              <a:buFont typeface="Arial" panose="020B0604020202020204" pitchFamily="34" charset="0"/>
              <a:buChar char="•"/>
            </a:pPr>
            <a:r>
              <a:rPr lang="en-US" dirty="0"/>
              <a:t>Honors and awards won’t get you the job but may put you over the top. </a:t>
            </a:r>
          </a:p>
          <a:p>
            <a:pPr marL="342900" indent="-342900">
              <a:buFont typeface="Arial" panose="020B0604020202020204" pitchFamily="34" charset="0"/>
              <a:buChar char="•"/>
            </a:pPr>
            <a:r>
              <a:rPr lang="en-US" dirty="0"/>
              <a:t>Reference names should not be specified…unless they will help.</a:t>
            </a:r>
          </a:p>
          <a:p>
            <a:pPr marL="342900" indent="-342900">
              <a:buFont typeface="Arial" panose="020B0604020202020204" pitchFamily="34" charset="0"/>
              <a:buChar char="•"/>
            </a:pPr>
            <a:r>
              <a:rPr lang="en-US" dirty="0"/>
              <a:t>Knowing how to use a computer is not a qualification.</a:t>
            </a:r>
          </a:p>
          <a:p>
            <a:pPr marL="342900" indent="-342900">
              <a:buFont typeface="Arial" panose="020B0604020202020204" pitchFamily="34" charset="0"/>
              <a:buChar char="•"/>
            </a:pPr>
            <a:endParaRPr lang="en-US" dirty="0"/>
          </a:p>
          <a:p>
            <a:endParaRPr lang="en-US" dirty="0"/>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3"/>
          <a:srcRect t="63" b="63"/>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4"/>
          <a:srcRect t="177" b="177"/>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5"/>
          <a:srcRect t="209" b="209"/>
          <a:stretch/>
        </p:blipFill>
        <p:spPr/>
      </p:pic>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14</a:t>
            </a:fld>
            <a:endParaRPr lang="en-US" dirty="0"/>
          </a:p>
        </p:txBody>
      </p:sp>
    </p:spTree>
    <p:extLst>
      <p:ext uri="{BB962C8B-B14F-4D97-AF65-F5344CB8AC3E}">
        <p14:creationId xmlns:p14="http://schemas.microsoft.com/office/powerpoint/2010/main" val="358477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E3E2FE-A472-3BE2-7218-FF97C49E60DF}"/>
              </a:ext>
            </a:extLst>
          </p:cNvPr>
          <p:cNvSpPr>
            <a:spLocks noGrp="1"/>
          </p:cNvSpPr>
          <p:nvPr>
            <p:ph type="title"/>
          </p:nvPr>
        </p:nvSpPr>
        <p:spPr>
          <a:xfrm>
            <a:off x="838200" y="365125"/>
            <a:ext cx="10515600" cy="1325563"/>
          </a:xfrm>
        </p:spPr>
        <p:txBody>
          <a:bodyPr anchor="ctr">
            <a:normAutofit/>
          </a:bodyPr>
          <a:lstStyle/>
          <a:p>
            <a:r>
              <a:rPr lang="en-US" dirty="0"/>
              <a:t>Skills and Actions </a:t>
            </a:r>
            <a:br>
              <a:rPr lang="en-US" dirty="0"/>
            </a:br>
            <a:r>
              <a:rPr lang="en-US" dirty="0"/>
              <a:t>over Positions Held</a:t>
            </a:r>
          </a:p>
        </p:txBody>
      </p:sp>
      <p:sp>
        <p:nvSpPr>
          <p:cNvPr id="15" name="Content Placeholder 2">
            <a:extLst>
              <a:ext uri="{FF2B5EF4-FFF2-40B4-BE49-F238E27FC236}">
                <a16:creationId xmlns:a16="http://schemas.microsoft.com/office/drawing/2014/main" id="{A6C8C9F2-33DF-A44C-92B7-D7AF58E37276}"/>
              </a:ext>
            </a:extLst>
          </p:cNvPr>
          <p:cNvSpPr>
            <a:spLocks noGrp="1"/>
          </p:cNvSpPr>
          <p:nvPr>
            <p:ph sz="half" idx="1"/>
          </p:nvPr>
        </p:nvSpPr>
        <p:spPr>
          <a:xfrm>
            <a:off x="1444752" y="1825625"/>
            <a:ext cx="4553712" cy="4351338"/>
          </a:xfrm>
        </p:spPr>
        <p:txBody>
          <a:bodyPr>
            <a:normAutofit lnSpcReduction="10000"/>
          </a:bodyPr>
          <a:lstStyle/>
          <a:p>
            <a:pPr marL="0" indent="0">
              <a:buNone/>
            </a:pPr>
            <a:endParaRPr lang="en-US" dirty="0"/>
          </a:p>
          <a:p>
            <a:pPr marL="0" indent="0">
              <a:buNone/>
            </a:pPr>
            <a:endParaRPr lang="en-US" dirty="0"/>
          </a:p>
          <a:p>
            <a:pPr marL="0" indent="0">
              <a:buNone/>
            </a:pPr>
            <a:r>
              <a:rPr lang="en-US" dirty="0"/>
              <a:t>Positions held</a:t>
            </a:r>
          </a:p>
          <a:p>
            <a:r>
              <a:rPr lang="en-US" dirty="0"/>
              <a:t>Interned at Citrus Health Network </a:t>
            </a:r>
          </a:p>
          <a:p>
            <a:r>
              <a:rPr lang="en-US" dirty="0"/>
              <a:t>Interned at some other place</a:t>
            </a:r>
          </a:p>
          <a:p>
            <a:r>
              <a:rPr lang="en-US" dirty="0"/>
              <a:t>Guardian ad Litem </a:t>
            </a:r>
          </a:p>
          <a:p>
            <a:r>
              <a:rPr lang="en-US" dirty="0"/>
              <a:t>Middle school teacher</a:t>
            </a:r>
          </a:p>
          <a:p>
            <a:r>
              <a:rPr lang="en-US" dirty="0"/>
              <a:t>Parole officer</a:t>
            </a:r>
          </a:p>
          <a:p>
            <a:endParaRPr lang="en-US" dirty="0"/>
          </a:p>
        </p:txBody>
      </p:sp>
      <p:sp>
        <p:nvSpPr>
          <p:cNvPr id="17" name="Content Placeholder 3">
            <a:extLst>
              <a:ext uri="{FF2B5EF4-FFF2-40B4-BE49-F238E27FC236}">
                <a16:creationId xmlns:a16="http://schemas.microsoft.com/office/drawing/2014/main" id="{4E38A68E-4666-FDC5-C235-5C30206FD25F}"/>
              </a:ext>
            </a:extLst>
          </p:cNvPr>
          <p:cNvSpPr>
            <a:spLocks noGrp="1"/>
          </p:cNvSpPr>
          <p:nvPr>
            <p:ph sz="half" idx="2"/>
          </p:nvPr>
        </p:nvSpPr>
        <p:spPr>
          <a:xfrm>
            <a:off x="6784848" y="496958"/>
            <a:ext cx="4553712" cy="5995918"/>
          </a:xfrm>
        </p:spPr>
        <p:txBody>
          <a:bodyPr>
            <a:normAutofit lnSpcReduction="10000"/>
          </a:bodyPr>
          <a:lstStyle/>
          <a:p>
            <a:r>
              <a:rPr lang="en-US" dirty="0"/>
              <a:t>Taught independent living skills to aging-out foster care youth</a:t>
            </a:r>
          </a:p>
          <a:p>
            <a:r>
              <a:rPr lang="en-US" dirty="0"/>
              <a:t>Conducted group and individual therapy sessions in English and Spanish.</a:t>
            </a:r>
          </a:p>
          <a:p>
            <a:r>
              <a:rPr lang="en-US" dirty="0"/>
              <a:t>Translated materials from English to Kreyol</a:t>
            </a:r>
          </a:p>
          <a:p>
            <a:r>
              <a:rPr lang="en-US" dirty="0"/>
              <a:t>Presented project findings to a statewide conference</a:t>
            </a:r>
          </a:p>
          <a:p>
            <a:r>
              <a:rPr lang="en-US" dirty="0"/>
              <a:t>Developed an evidence based program for recent immigrant youth</a:t>
            </a:r>
          </a:p>
          <a:p>
            <a:r>
              <a:rPr lang="en-US" dirty="0"/>
              <a:t>Implemented an independent living curriculum to seniors in adult day care</a:t>
            </a:r>
          </a:p>
          <a:p>
            <a:endParaRPr lang="en-US" dirty="0"/>
          </a:p>
        </p:txBody>
      </p:sp>
      <p:sp>
        <p:nvSpPr>
          <p:cNvPr id="5" name="Slide Number Placeholder 4" hidden="1">
            <a:extLst>
              <a:ext uri="{FF2B5EF4-FFF2-40B4-BE49-F238E27FC236}">
                <a16:creationId xmlns:a16="http://schemas.microsoft.com/office/drawing/2014/main" id="{B2347C38-13D6-300F-6659-948D71702652}"/>
              </a:ext>
            </a:extLst>
          </p:cNvPr>
          <p:cNvSpPr>
            <a:spLocks noGrp="1"/>
          </p:cNvSpPr>
          <p:nvPr>
            <p:ph type="sldNum" sz="quarter" idx="4294967295"/>
          </p:nvPr>
        </p:nvSpPr>
        <p:spPr>
          <a:xfrm>
            <a:off x="8610600" y="6356350"/>
            <a:ext cx="2743200" cy="365125"/>
          </a:xfrm>
        </p:spPr>
        <p:txBody>
          <a:bodyPr anchor="ctr">
            <a:normAutofit/>
          </a:bodyPr>
          <a:lstStyle/>
          <a:p>
            <a:pPr>
              <a:lnSpc>
                <a:spcPct val="90000"/>
              </a:lnSpc>
              <a:spcAft>
                <a:spcPts val="600"/>
              </a:spcAft>
            </a:pPr>
            <a:fld id="{D8DA9DAA-006C-4F4B-980E-E3DF019B24E2}" type="slidenum">
              <a:rPr lang="en-US" sz="300" smtClean="0"/>
              <a:pPr>
                <a:lnSpc>
                  <a:spcPct val="90000"/>
                </a:lnSpc>
                <a:spcAft>
                  <a:spcPts val="600"/>
                </a:spcAft>
              </a:pPr>
              <a:t>15</a:t>
            </a:fld>
            <a:endParaRPr lang="en-US" sz="300"/>
          </a:p>
        </p:txBody>
      </p:sp>
    </p:spTree>
    <p:extLst>
      <p:ext uri="{BB962C8B-B14F-4D97-AF65-F5344CB8AC3E}">
        <p14:creationId xmlns:p14="http://schemas.microsoft.com/office/powerpoint/2010/main" val="2087627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title"/>
          </p:nvPr>
        </p:nvSpPr>
        <p:spPr>
          <a:xfrm>
            <a:off x="839788" y="457200"/>
            <a:ext cx="3932237" cy="1600200"/>
          </a:xfrm>
        </p:spPr>
        <p:txBody>
          <a:bodyPr anchor="b">
            <a:normAutofit/>
          </a:bodyPr>
          <a:lstStyle/>
          <a:p>
            <a:r>
              <a:rPr lang="en-US" sz="2700" dirty="0"/>
              <a:t>Honors, awards, certifications, in school and prior to school…</a:t>
            </a:r>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idx="1"/>
          </p:nvPr>
        </p:nvPicPr>
        <p:blipFill rotWithShape="1">
          <a:blip r:embed="rId2"/>
          <a:srcRect t="24567" r="-1" b="9697"/>
          <a:stretch/>
        </p:blipFill>
        <p:spPr>
          <a:xfrm>
            <a:off x="5183188" y="987425"/>
            <a:ext cx="6172200" cy="4873625"/>
          </a:xfrm>
          <a:noFill/>
        </p:spPr>
      </p:pic>
      <p:sp>
        <p:nvSpPr>
          <p:cNvPr id="3" name="Subtitle 2">
            <a:extLst>
              <a:ext uri="{FF2B5EF4-FFF2-40B4-BE49-F238E27FC236}">
                <a16:creationId xmlns:a16="http://schemas.microsoft.com/office/drawing/2014/main" id="{8AFC25C2-2815-4A92-A043-0CEC83591A94}"/>
              </a:ext>
            </a:extLst>
          </p:cNvPr>
          <p:cNvSpPr>
            <a:spLocks noGrp="1"/>
          </p:cNvSpPr>
          <p:nvPr>
            <p:ph type="body" sz="half" idx="2"/>
          </p:nvPr>
        </p:nvSpPr>
        <p:spPr>
          <a:xfrm>
            <a:off x="839788" y="2355574"/>
            <a:ext cx="3932237" cy="3513414"/>
          </a:xfrm>
        </p:spPr>
        <p:txBody>
          <a:bodyPr>
            <a:normAutofit/>
          </a:bodyPr>
          <a:lstStyle/>
          <a:p>
            <a:pPr marL="285750" indent="-285750">
              <a:buFont typeface="Arial" panose="020B0604020202020204" pitchFamily="34" charset="0"/>
              <a:buChar char="•"/>
            </a:pPr>
            <a:r>
              <a:rPr lang="en-US" sz="2400" dirty="0"/>
              <a:t>Do not substitute for qualifications</a:t>
            </a:r>
          </a:p>
          <a:p>
            <a:pPr marL="285750" indent="-285750">
              <a:buFont typeface="Arial" panose="020B0604020202020204" pitchFamily="34" charset="0"/>
              <a:buChar char="•"/>
            </a:pPr>
            <a:r>
              <a:rPr lang="en-US" sz="2400" dirty="0"/>
              <a:t>CAN put you over the top if you have them</a:t>
            </a:r>
          </a:p>
          <a:p>
            <a:pPr marL="285750" indent="-285750">
              <a:buFont typeface="Arial" panose="020B0604020202020204" pitchFamily="34" charset="0"/>
              <a:buChar char="•"/>
            </a:pPr>
            <a:r>
              <a:rPr lang="en-US" sz="2400" dirty="0"/>
              <a:t>Show leadership and ambition better than a position statement</a:t>
            </a:r>
            <a:r>
              <a:rPr lang="en-US" dirty="0"/>
              <a:t>.</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8DA9DAA-006C-4F4B-980E-E3DF019B24E2}" type="slidenum">
              <a:rPr lang="en-US" smtClean="0"/>
              <a:pPr>
                <a:spcAft>
                  <a:spcPts val="600"/>
                </a:spcAft>
              </a:pPr>
              <a:t>16</a:t>
            </a:fld>
            <a:endParaRPr lang="en-US"/>
          </a:p>
        </p:txBody>
      </p:sp>
    </p:spTree>
    <p:extLst>
      <p:ext uri="{BB962C8B-B14F-4D97-AF65-F5344CB8AC3E}">
        <p14:creationId xmlns:p14="http://schemas.microsoft.com/office/powerpoint/2010/main" val="356147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handing over a white card&#10;&#10;Description automatically generated">
            <a:extLst>
              <a:ext uri="{FF2B5EF4-FFF2-40B4-BE49-F238E27FC236}">
                <a16:creationId xmlns:a16="http://schemas.microsoft.com/office/drawing/2014/main" id="{A2634CF5-4293-C1D3-86AC-79383C3E9666}"/>
              </a:ext>
            </a:extLst>
          </p:cNvPr>
          <p:cNvPicPr>
            <a:picLocks noGrp="1" noChangeAspect="1"/>
          </p:cNvPicPr>
          <p:nvPr>
            <p:ph type="pic" sz="quarter" idx="13"/>
          </p:nvPr>
        </p:nvPicPr>
        <p:blipFill>
          <a:blip r:embed="rId2"/>
          <a:srcRect l="21875" r="21875"/>
          <a:stretch>
            <a:fillRect/>
          </a:stretch>
        </p:blipFill>
        <p:spPr/>
      </p:pic>
      <p:sp>
        <p:nvSpPr>
          <p:cNvPr id="7" name="Title 6">
            <a:extLst>
              <a:ext uri="{FF2B5EF4-FFF2-40B4-BE49-F238E27FC236}">
                <a16:creationId xmlns:a16="http://schemas.microsoft.com/office/drawing/2014/main" id="{00E400A9-AF97-E605-577B-982CC302D224}"/>
              </a:ext>
            </a:extLst>
          </p:cNvPr>
          <p:cNvSpPr>
            <a:spLocks noGrp="1"/>
          </p:cNvSpPr>
          <p:nvPr>
            <p:ph type="title"/>
          </p:nvPr>
        </p:nvSpPr>
        <p:spPr>
          <a:xfrm>
            <a:off x="850392" y="808250"/>
            <a:ext cx="6190488" cy="1179576"/>
          </a:xfrm>
        </p:spPr>
        <p:txBody>
          <a:bodyPr/>
          <a:lstStyle/>
          <a:p>
            <a:r>
              <a:rPr lang="en-US" dirty="0"/>
              <a:t>Calling Card</a:t>
            </a:r>
          </a:p>
        </p:txBody>
      </p:sp>
      <p:sp>
        <p:nvSpPr>
          <p:cNvPr id="8" name="Content Placeholder 7">
            <a:extLst>
              <a:ext uri="{FF2B5EF4-FFF2-40B4-BE49-F238E27FC236}">
                <a16:creationId xmlns:a16="http://schemas.microsoft.com/office/drawing/2014/main" id="{2BDC5B4F-E620-0A2A-69F1-79001570B7C7}"/>
              </a:ext>
            </a:extLst>
          </p:cNvPr>
          <p:cNvSpPr>
            <a:spLocks noGrp="1"/>
          </p:cNvSpPr>
          <p:nvPr>
            <p:ph idx="1"/>
          </p:nvPr>
        </p:nvSpPr>
        <p:spPr>
          <a:xfrm>
            <a:off x="850392" y="2136913"/>
            <a:ext cx="6190488" cy="4584562"/>
          </a:xfrm>
        </p:spPr>
        <p:txBody>
          <a:bodyPr/>
          <a:lstStyle/>
          <a:p>
            <a:pPr marL="342900" indent="-342900">
              <a:buFont typeface="Arial" panose="020B0604020202020204" pitchFamily="34" charset="0"/>
              <a:buChar char="•"/>
            </a:pPr>
            <a:r>
              <a:rPr lang="en-US" dirty="0"/>
              <a:t>You are more likely to get a job with your resume as a calling card than applying electronically. </a:t>
            </a:r>
          </a:p>
          <a:p>
            <a:pPr marL="342900" indent="-342900">
              <a:buFont typeface="Arial" panose="020B0604020202020204" pitchFamily="34" charset="0"/>
              <a:buChar char="•"/>
            </a:pPr>
            <a:r>
              <a:rPr lang="en-US" dirty="0"/>
              <a:t>Develop your resume NOW</a:t>
            </a:r>
          </a:p>
          <a:p>
            <a:pPr marL="342900" indent="-342900">
              <a:buFont typeface="Arial" panose="020B0604020202020204" pitchFamily="34" charset="0"/>
              <a:buChar char="•"/>
            </a:pPr>
            <a:r>
              <a:rPr lang="en-US" dirty="0"/>
              <a:t>Always have it handy to give to people who might have a job for you…or might know someone who does.  </a:t>
            </a:r>
          </a:p>
          <a:p>
            <a:pPr marL="342900" indent="-342900">
              <a:buFont typeface="Arial" panose="020B0604020202020204" pitchFamily="34" charset="0"/>
              <a:buChar char="•"/>
            </a:pPr>
            <a:r>
              <a:rPr lang="en-US" dirty="0"/>
              <a:t>This can short-circuit the screening process and land you on the decision maker’s desk.</a:t>
            </a:r>
          </a:p>
          <a:p>
            <a:pPr marL="342900" indent="-342900">
              <a:buFont typeface="Arial" panose="020B0604020202020204" pitchFamily="34" charset="0"/>
              <a:buChar char="•"/>
            </a:pPr>
            <a:r>
              <a:rPr lang="en-US" dirty="0"/>
              <a:t>Develop contacts and be prepared to hand them a resume.</a:t>
            </a:r>
          </a:p>
        </p:txBody>
      </p:sp>
      <p:sp>
        <p:nvSpPr>
          <p:cNvPr id="6" name="Slide Number Placeholder 5">
            <a:extLst>
              <a:ext uri="{FF2B5EF4-FFF2-40B4-BE49-F238E27FC236}">
                <a16:creationId xmlns:a16="http://schemas.microsoft.com/office/drawing/2014/main" id="{0BAFC271-61BE-E14A-0655-114E94E16720}"/>
              </a:ext>
            </a:extLst>
          </p:cNvPr>
          <p:cNvSpPr>
            <a:spLocks noGrp="1"/>
          </p:cNvSpPr>
          <p:nvPr>
            <p:ph type="sldNum" sz="quarter" idx="12"/>
          </p:nvPr>
        </p:nvSpPr>
        <p:spPr/>
        <p:txBody>
          <a:bodyPr/>
          <a:lstStyle/>
          <a:p>
            <a:fld id="{D8DA9DAA-006C-4F4B-980E-E3DF019B24E2}" type="slidenum">
              <a:rPr lang="en-US" smtClean="0"/>
              <a:t>17</a:t>
            </a:fld>
            <a:endParaRPr lang="en-US" dirty="0"/>
          </a:p>
        </p:txBody>
      </p:sp>
    </p:spTree>
    <p:extLst>
      <p:ext uri="{BB962C8B-B14F-4D97-AF65-F5344CB8AC3E}">
        <p14:creationId xmlns:p14="http://schemas.microsoft.com/office/powerpoint/2010/main" val="181912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CFAF08-6CEB-F372-C163-8ECA4BD92429}"/>
              </a:ext>
            </a:extLst>
          </p:cNvPr>
          <p:cNvSpPr>
            <a:spLocks noGrp="1"/>
          </p:cNvSpPr>
          <p:nvPr>
            <p:ph type="title"/>
          </p:nvPr>
        </p:nvSpPr>
        <p:spPr>
          <a:xfrm>
            <a:off x="850392" y="841538"/>
            <a:ext cx="6190488" cy="1179576"/>
          </a:xfrm>
        </p:spPr>
        <p:txBody>
          <a:bodyPr>
            <a:normAutofit fontScale="90000"/>
          </a:bodyPr>
          <a:lstStyle/>
          <a:p>
            <a:pPr algn="ctr"/>
            <a:r>
              <a:rPr lang="en-US" dirty="0"/>
              <a:t>But what about AI?</a:t>
            </a:r>
          </a:p>
        </p:txBody>
      </p:sp>
      <p:sp>
        <p:nvSpPr>
          <p:cNvPr id="4" name="Content Placeholder 3">
            <a:extLst>
              <a:ext uri="{FF2B5EF4-FFF2-40B4-BE49-F238E27FC236}">
                <a16:creationId xmlns:a16="http://schemas.microsoft.com/office/drawing/2014/main" id="{9BA4EE71-93C7-6A60-2913-4FA34D484CC2}"/>
              </a:ext>
            </a:extLst>
          </p:cNvPr>
          <p:cNvSpPr>
            <a:spLocks noGrp="1"/>
          </p:cNvSpPr>
          <p:nvPr>
            <p:ph idx="1"/>
          </p:nvPr>
        </p:nvSpPr>
        <p:spPr>
          <a:xfrm>
            <a:off x="850392" y="2346525"/>
            <a:ext cx="6190488" cy="3346704"/>
          </a:xfrm>
        </p:spPr>
        <p:txBody>
          <a:bodyPr>
            <a:normAutofit lnSpcReduction="10000"/>
          </a:bodyPr>
          <a:lstStyle/>
          <a:p>
            <a:pPr marL="342900" indent="-342900">
              <a:buFont typeface="Arial" panose="020B0604020202020204" pitchFamily="34" charset="0"/>
              <a:buChar char="•"/>
            </a:pPr>
            <a:r>
              <a:rPr lang="en-US" dirty="0"/>
              <a:t>AI is being used more frequently by employers as part of the screening process</a:t>
            </a:r>
          </a:p>
          <a:p>
            <a:pPr marL="342900" indent="-342900">
              <a:buFont typeface="Arial" panose="020B0604020202020204" pitchFamily="34" charset="0"/>
              <a:buChar char="•"/>
            </a:pPr>
            <a:r>
              <a:rPr lang="en-US" dirty="0"/>
              <a:t>AI is also being used by job-seekers</a:t>
            </a:r>
          </a:p>
          <a:p>
            <a:pPr marL="342900" indent="-342900">
              <a:buFont typeface="Arial" panose="020B0604020202020204" pitchFamily="34" charset="0"/>
              <a:buChar char="•"/>
            </a:pPr>
            <a:r>
              <a:rPr lang="en-US" dirty="0"/>
              <a:t>The title of this presentation was generated by AI</a:t>
            </a:r>
          </a:p>
          <a:p>
            <a:pPr marL="342900" indent="-342900">
              <a:buFont typeface="Arial" panose="020B0604020202020204" pitchFamily="34" charset="0"/>
              <a:buChar char="•"/>
            </a:pPr>
            <a:r>
              <a:rPr lang="en-US" dirty="0"/>
              <a:t>AI suggested content for this presentation</a:t>
            </a:r>
          </a:p>
          <a:p>
            <a:pPr marL="342900" indent="-342900">
              <a:buFont typeface="Arial" panose="020B0604020202020204" pitchFamily="34" charset="0"/>
              <a:buChar char="•"/>
            </a:pPr>
            <a:r>
              <a:rPr lang="en-US" dirty="0"/>
              <a:t>AI provided some helpful information…</a:t>
            </a:r>
          </a:p>
          <a:p>
            <a:pPr marL="342900" indent="-342900">
              <a:buFont typeface="Arial" panose="020B0604020202020204" pitchFamily="34" charset="0"/>
              <a:buChar char="•"/>
            </a:pPr>
            <a:r>
              <a:rPr lang="en-US" dirty="0"/>
              <a:t>…but not that much… </a:t>
            </a:r>
          </a:p>
        </p:txBody>
      </p:sp>
      <p:sp>
        <p:nvSpPr>
          <p:cNvPr id="6" name="Slide Number Placeholder 5">
            <a:extLst>
              <a:ext uri="{FF2B5EF4-FFF2-40B4-BE49-F238E27FC236}">
                <a16:creationId xmlns:a16="http://schemas.microsoft.com/office/drawing/2014/main" id="{54342171-AC51-4B48-BBD6-4B10FC73E118}"/>
              </a:ext>
            </a:extLst>
          </p:cNvPr>
          <p:cNvSpPr>
            <a:spLocks noGrp="1"/>
          </p:cNvSpPr>
          <p:nvPr>
            <p:ph type="sldNum" sz="quarter" idx="12"/>
          </p:nvPr>
        </p:nvSpPr>
        <p:spPr/>
        <p:txBody>
          <a:bodyPr/>
          <a:lstStyle/>
          <a:p>
            <a:fld id="{D8DA9DAA-006C-4F4B-980E-E3DF019B24E2}" type="slidenum">
              <a:rPr lang="en-US" smtClean="0"/>
              <a:pPr/>
              <a:t>18</a:t>
            </a:fld>
            <a:endParaRPr lang="en-US" dirty="0"/>
          </a:p>
        </p:txBody>
      </p:sp>
      <p:pic>
        <p:nvPicPr>
          <p:cNvPr id="12" name="Picture Placeholder 11" descr="A person holding a tablet&#10;&#10;Description automatically generated">
            <a:extLst>
              <a:ext uri="{FF2B5EF4-FFF2-40B4-BE49-F238E27FC236}">
                <a16:creationId xmlns:a16="http://schemas.microsoft.com/office/drawing/2014/main" id="{D4297437-B4B2-8012-3031-73B595345BB2}"/>
              </a:ext>
            </a:extLst>
          </p:cNvPr>
          <p:cNvPicPr>
            <a:picLocks noGrp="1" noChangeAspect="1"/>
          </p:cNvPicPr>
          <p:nvPr>
            <p:ph type="pic" sz="quarter" idx="13"/>
          </p:nvPr>
        </p:nvPicPr>
        <p:blipFill>
          <a:blip r:embed="rId2"/>
          <a:srcRect l="16700" r="16700"/>
          <a:stretch>
            <a:fillRect/>
          </a:stretch>
        </p:blipFill>
        <p:spPr/>
      </p:pic>
    </p:spTree>
    <p:extLst>
      <p:ext uri="{BB962C8B-B14F-4D97-AF65-F5344CB8AC3E}">
        <p14:creationId xmlns:p14="http://schemas.microsoft.com/office/powerpoint/2010/main" val="196549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C83B3-E8A6-ED45-4A95-33F92D83017B}"/>
              </a:ext>
            </a:extLst>
          </p:cNvPr>
          <p:cNvSpPr>
            <a:spLocks noGrp="1"/>
          </p:cNvSpPr>
          <p:nvPr>
            <p:ph type="title"/>
          </p:nvPr>
        </p:nvSpPr>
        <p:spPr>
          <a:xfrm>
            <a:off x="838200" y="365125"/>
            <a:ext cx="10515600" cy="1325563"/>
          </a:xfrm>
        </p:spPr>
        <p:txBody>
          <a:bodyPr anchor="ctr">
            <a:normAutofit/>
          </a:bodyPr>
          <a:lstStyle/>
          <a:p>
            <a:r>
              <a:rPr lang="en-US" dirty="0"/>
              <a:t>Robot Overlords? </a:t>
            </a:r>
            <a:br>
              <a:rPr lang="en-US" dirty="0"/>
            </a:br>
            <a:r>
              <a:rPr lang="en-US" dirty="0"/>
              <a:t>Not quite…</a:t>
            </a:r>
          </a:p>
        </p:txBody>
      </p:sp>
      <p:pic>
        <p:nvPicPr>
          <p:cNvPr id="8" name="Picture Placeholder 7" descr="A robot hand reaching out to a person's hand&#10;&#10;Description automatically generated">
            <a:extLst>
              <a:ext uri="{FF2B5EF4-FFF2-40B4-BE49-F238E27FC236}">
                <a16:creationId xmlns:a16="http://schemas.microsoft.com/office/drawing/2014/main" id="{F40C245D-01F7-A170-26F1-2822F4011E7F}"/>
              </a:ext>
            </a:extLst>
          </p:cNvPr>
          <p:cNvPicPr>
            <a:picLocks noGrp="1" noChangeAspect="1"/>
          </p:cNvPicPr>
          <p:nvPr>
            <p:ph sz="half" idx="1"/>
          </p:nvPr>
        </p:nvPicPr>
        <p:blipFill rotWithShape="1">
          <a:blip r:embed="rId2"/>
          <a:srcRect l="20567" r="20566" b="-1"/>
          <a:stretch/>
        </p:blipFill>
        <p:spPr>
          <a:xfrm>
            <a:off x="1444752" y="1825625"/>
            <a:ext cx="4553712" cy="4351338"/>
          </a:xfrm>
          <a:noFill/>
        </p:spPr>
      </p:pic>
      <p:sp>
        <p:nvSpPr>
          <p:cNvPr id="4" name="Content Placeholder 3">
            <a:extLst>
              <a:ext uri="{FF2B5EF4-FFF2-40B4-BE49-F238E27FC236}">
                <a16:creationId xmlns:a16="http://schemas.microsoft.com/office/drawing/2014/main" id="{27D531A5-17A3-D678-48CA-D903F8DEE4A1}"/>
              </a:ext>
            </a:extLst>
          </p:cNvPr>
          <p:cNvSpPr>
            <a:spLocks noGrp="1"/>
          </p:cNvSpPr>
          <p:nvPr>
            <p:ph sz="half" idx="2"/>
          </p:nvPr>
        </p:nvSpPr>
        <p:spPr>
          <a:xfrm>
            <a:off x="6784848" y="725714"/>
            <a:ext cx="4553712" cy="5451249"/>
          </a:xfrm>
        </p:spPr>
        <p:txBody>
          <a:bodyPr>
            <a:normAutofit/>
          </a:bodyPr>
          <a:lstStyle/>
          <a:p>
            <a:pPr marL="342900" indent="-342900">
              <a:buFont typeface="Arial" panose="020B0604020202020204" pitchFamily="34" charset="0"/>
              <a:buChar char="•"/>
            </a:pPr>
            <a:r>
              <a:rPr lang="en-US" dirty="0"/>
              <a:t>I did some AI queries, which I will make available to you. </a:t>
            </a:r>
          </a:p>
          <a:p>
            <a:pPr marL="342900" indent="-342900">
              <a:buFont typeface="Arial" panose="020B0604020202020204" pitchFamily="34" charset="0"/>
              <a:buChar char="•"/>
            </a:pPr>
            <a:r>
              <a:rPr lang="en-US" dirty="0"/>
              <a:t>It is of some use</a:t>
            </a:r>
          </a:p>
          <a:p>
            <a:pPr marL="342900" indent="-342900">
              <a:buFont typeface="Arial" panose="020B0604020202020204" pitchFamily="34" charset="0"/>
              <a:buChar char="•"/>
            </a:pPr>
            <a:r>
              <a:rPr lang="en-US" dirty="0"/>
              <a:t>It spells well and has good grammar. </a:t>
            </a:r>
          </a:p>
          <a:p>
            <a:pPr marL="342900" indent="-342900">
              <a:buFont typeface="Arial" panose="020B0604020202020204" pitchFamily="34" charset="0"/>
              <a:buChar char="•"/>
            </a:pPr>
            <a:r>
              <a:rPr lang="en-US" dirty="0"/>
              <a:t>It can help with highly general stuff.</a:t>
            </a:r>
          </a:p>
          <a:p>
            <a:pPr marL="342900" indent="-342900">
              <a:buFont typeface="Arial" panose="020B0604020202020204" pitchFamily="34" charset="0"/>
              <a:buChar char="•"/>
            </a:pPr>
            <a:r>
              <a:rPr lang="en-US" dirty="0"/>
              <a:t>It is far too general to be of much use in our field. </a:t>
            </a:r>
          </a:p>
          <a:p>
            <a:pPr marL="342900" indent="-342900">
              <a:buFont typeface="Arial" panose="020B0604020202020204" pitchFamily="34" charset="0"/>
              <a:buChar char="•"/>
            </a:pPr>
            <a:r>
              <a:rPr lang="en-US" dirty="0"/>
              <a:t>AI lacks specifics that are likely to make the difference in the hiring process.</a:t>
            </a:r>
          </a:p>
          <a:p>
            <a:pPr marL="342900" indent="-342900">
              <a:buFont typeface="Arial" panose="020B0604020202020204" pitchFamily="34" charset="0"/>
              <a:buChar char="•"/>
            </a:pPr>
            <a:endParaRPr lang="en-US" dirty="0"/>
          </a:p>
        </p:txBody>
      </p:sp>
      <p:sp>
        <p:nvSpPr>
          <p:cNvPr id="6" name="Slide Number Placeholder 5" hidden="1">
            <a:extLst>
              <a:ext uri="{FF2B5EF4-FFF2-40B4-BE49-F238E27FC236}">
                <a16:creationId xmlns:a16="http://schemas.microsoft.com/office/drawing/2014/main" id="{6A32C6CB-F5F9-EC18-ECE6-8DB9F042022B}"/>
              </a:ext>
            </a:extLst>
          </p:cNvPr>
          <p:cNvSpPr>
            <a:spLocks noGrp="1"/>
          </p:cNvSpPr>
          <p:nvPr>
            <p:ph type="sldNum" sz="quarter" idx="4294967295"/>
          </p:nvPr>
        </p:nvSpPr>
        <p:spPr>
          <a:xfrm>
            <a:off x="8610600" y="6356350"/>
            <a:ext cx="2743200" cy="365125"/>
          </a:xfrm>
        </p:spPr>
        <p:txBody>
          <a:bodyPr/>
          <a:lstStyle/>
          <a:p>
            <a:pPr>
              <a:spcAft>
                <a:spcPts val="600"/>
              </a:spcAft>
            </a:pPr>
            <a:fld id="{D8DA9DAA-006C-4F4B-980E-E3DF019B24E2}" type="slidenum">
              <a:rPr lang="en-US" smtClean="0"/>
              <a:pPr>
                <a:spcAft>
                  <a:spcPts val="600"/>
                </a:spcAft>
              </a:pPr>
              <a:t>19</a:t>
            </a:fld>
            <a:endParaRPr lang="en-US"/>
          </a:p>
        </p:txBody>
      </p:sp>
    </p:spTree>
    <p:extLst>
      <p:ext uri="{BB962C8B-B14F-4D97-AF65-F5344CB8AC3E}">
        <p14:creationId xmlns:p14="http://schemas.microsoft.com/office/powerpoint/2010/main" val="387293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a:xfrm>
            <a:off x="5579539" y="585216"/>
            <a:ext cx="5457269" cy="2276856"/>
          </a:xfrm>
        </p:spPr>
        <p:txBody>
          <a:bodyPr/>
          <a:lstStyle/>
          <a:p>
            <a:r>
              <a:rPr lang="en-US" dirty="0"/>
              <a:t>Shout out to my co-authors:</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a:srcRect t="41" b="41"/>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a:srcRect t="347" b="347"/>
          <a:stretch/>
        </p:blipFill>
        <p:spPr/>
      </p:pic>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a:srcRect l="16" r="16"/>
          <a:stretch/>
        </p:blipFill>
        <p:spPr/>
      </p:pic>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a:xfrm>
            <a:off x="5760719" y="3127247"/>
            <a:ext cx="5457269" cy="1502809"/>
          </a:xfrm>
        </p:spPr>
        <p:txBody>
          <a:bodyPr>
            <a:normAutofit/>
          </a:bodyPr>
          <a:lstStyle/>
          <a:p>
            <a:r>
              <a:rPr lang="en-US" sz="2800" dirty="0"/>
              <a:t>PowerPoint Design Tools </a:t>
            </a:r>
          </a:p>
          <a:p>
            <a:r>
              <a:rPr lang="en-US" sz="2800" dirty="0"/>
              <a:t>Chat GPT</a:t>
            </a:r>
          </a:p>
          <a:p>
            <a:r>
              <a:rPr lang="en-US" sz="2800" dirty="0"/>
              <a:t>Spellcheck</a:t>
            </a:r>
          </a:p>
          <a:p>
            <a:endParaRPr lang="en-US" sz="2800" dirty="0"/>
          </a:p>
          <a:p>
            <a:endParaRPr lang="en-US" dirty="0"/>
          </a:p>
        </p:txBody>
      </p:sp>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a:srcRect t="108" b="108"/>
          <a:stretch/>
        </p:blipFill>
        <p:spPr/>
      </p:pic>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2</a:t>
            </a:fld>
            <a:endParaRPr lang="en-US" dirty="0"/>
          </a:p>
        </p:txBody>
      </p:sp>
    </p:spTree>
    <p:extLst>
      <p:ext uri="{BB962C8B-B14F-4D97-AF65-F5344CB8AC3E}">
        <p14:creationId xmlns:p14="http://schemas.microsoft.com/office/powerpoint/2010/main" val="927313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C79A-DB8E-8AA5-BF1D-7BC9E118584C}"/>
              </a:ext>
            </a:extLst>
          </p:cNvPr>
          <p:cNvSpPr>
            <a:spLocks noGrp="1"/>
          </p:cNvSpPr>
          <p:nvPr>
            <p:ph type="title"/>
          </p:nvPr>
        </p:nvSpPr>
        <p:spPr/>
        <p:txBody>
          <a:bodyPr/>
          <a:lstStyle/>
          <a:p>
            <a:r>
              <a:rPr lang="en-US" dirty="0"/>
              <a:t>Screening with AI</a:t>
            </a:r>
          </a:p>
        </p:txBody>
      </p:sp>
      <p:sp>
        <p:nvSpPr>
          <p:cNvPr id="3" name="Content Placeholder 2">
            <a:extLst>
              <a:ext uri="{FF2B5EF4-FFF2-40B4-BE49-F238E27FC236}">
                <a16:creationId xmlns:a16="http://schemas.microsoft.com/office/drawing/2014/main" id="{CF2629F8-7B0A-FB07-7CC0-2DDA8FA8CF93}"/>
              </a:ext>
            </a:extLst>
          </p:cNvPr>
          <p:cNvSpPr>
            <a:spLocks noGrp="1"/>
          </p:cNvSpPr>
          <p:nvPr>
            <p:ph sz="half" idx="1"/>
          </p:nvPr>
        </p:nvSpPr>
        <p:spPr/>
        <p:txBody>
          <a:bodyPr>
            <a:normAutofit lnSpcReduction="10000"/>
          </a:bodyPr>
          <a:lstStyle/>
          <a:p>
            <a:r>
              <a:rPr lang="en-US" dirty="0"/>
              <a:t>Increasingly employer are using Applicant Tracking Systems  (ATS)</a:t>
            </a:r>
          </a:p>
          <a:p>
            <a:r>
              <a:rPr lang="en-US" dirty="0"/>
              <a:t>ATS can filter resumes based on keywords, and qualifications, formatting analysis, and natural language processing (NLP)</a:t>
            </a:r>
          </a:p>
          <a:p>
            <a:r>
              <a:rPr lang="en-US" dirty="0"/>
              <a:t>HR may believe ATS is less biased. (may not be true)</a:t>
            </a:r>
          </a:p>
          <a:p>
            <a:r>
              <a:rPr lang="en-US" dirty="0"/>
              <a:t>HR may believe that ATS is more efficient (i.e. cheaper)</a:t>
            </a:r>
          </a:p>
        </p:txBody>
      </p:sp>
      <p:sp>
        <p:nvSpPr>
          <p:cNvPr id="4" name="Content Placeholder 3">
            <a:extLst>
              <a:ext uri="{FF2B5EF4-FFF2-40B4-BE49-F238E27FC236}">
                <a16:creationId xmlns:a16="http://schemas.microsoft.com/office/drawing/2014/main" id="{5A3B6180-5227-86BA-7824-47A2776C005C}"/>
              </a:ext>
            </a:extLst>
          </p:cNvPr>
          <p:cNvSpPr>
            <a:spLocks noGrp="1"/>
          </p:cNvSpPr>
          <p:nvPr>
            <p:ph sz="half" idx="2"/>
          </p:nvPr>
        </p:nvSpPr>
        <p:spPr/>
        <p:txBody>
          <a:bodyPr>
            <a:normAutofit lnSpcReduction="10000"/>
          </a:bodyPr>
          <a:lstStyle/>
          <a:p>
            <a:r>
              <a:rPr lang="en-US" dirty="0"/>
              <a:t>AI makes it possible to process enormous quantities of resumes and come down to a few.</a:t>
            </a:r>
          </a:p>
          <a:p>
            <a:r>
              <a:rPr lang="en-US" dirty="0"/>
              <a:t>Converts unstructured data to structured data. </a:t>
            </a:r>
          </a:p>
          <a:p>
            <a:pPr lvl="1"/>
            <a:r>
              <a:rPr lang="en-US" dirty="0"/>
              <a:t>Makes side by side comparison easier for human reviewers. </a:t>
            </a:r>
          </a:p>
          <a:p>
            <a:r>
              <a:rPr lang="en-US" dirty="0"/>
              <a:t>Can do contextual analysis for relevance of key words.</a:t>
            </a:r>
          </a:p>
          <a:p>
            <a:r>
              <a:rPr lang="en-US" dirty="0"/>
              <a:t>Filter based on pre-defined criteria.</a:t>
            </a:r>
          </a:p>
          <a:p>
            <a:pPr lvl="1"/>
            <a:endParaRPr lang="en-US" dirty="0"/>
          </a:p>
          <a:p>
            <a:endParaRPr lang="en-US" dirty="0"/>
          </a:p>
        </p:txBody>
      </p:sp>
    </p:spTree>
    <p:extLst>
      <p:ext uri="{BB962C8B-B14F-4D97-AF65-F5344CB8AC3E}">
        <p14:creationId xmlns:p14="http://schemas.microsoft.com/office/powerpoint/2010/main" val="23775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C79A-DB8E-8AA5-BF1D-7BC9E118584C}"/>
              </a:ext>
            </a:extLst>
          </p:cNvPr>
          <p:cNvSpPr>
            <a:spLocks noGrp="1"/>
          </p:cNvSpPr>
          <p:nvPr>
            <p:ph type="title"/>
          </p:nvPr>
        </p:nvSpPr>
        <p:spPr>
          <a:xfrm>
            <a:off x="6030660" y="365124"/>
            <a:ext cx="5537226" cy="2769961"/>
          </a:xfrm>
        </p:spPr>
        <p:txBody>
          <a:bodyPr>
            <a:normAutofit/>
          </a:bodyPr>
          <a:lstStyle/>
          <a:p>
            <a:pPr algn="r"/>
            <a:r>
              <a:rPr lang="en-US" sz="4000" dirty="0"/>
              <a:t>What could go wrong</a:t>
            </a:r>
            <a:br>
              <a:rPr lang="en-US" sz="4000" dirty="0"/>
            </a:br>
            <a:r>
              <a:rPr lang="en-US" sz="4000" dirty="0"/>
              <a:t> screening with AI?</a:t>
            </a:r>
            <a:br>
              <a:rPr lang="en-US" sz="4000" dirty="0"/>
            </a:br>
            <a:r>
              <a:rPr lang="en-US" sz="4000" dirty="0"/>
              <a:t>GIGO part 1</a:t>
            </a:r>
            <a:br>
              <a:rPr lang="en-US" sz="4000" dirty="0"/>
            </a:br>
            <a:endParaRPr lang="en-US" sz="4000" dirty="0"/>
          </a:p>
        </p:txBody>
      </p:sp>
      <p:sp>
        <p:nvSpPr>
          <p:cNvPr id="3" name="Content Placeholder 2">
            <a:extLst>
              <a:ext uri="{FF2B5EF4-FFF2-40B4-BE49-F238E27FC236}">
                <a16:creationId xmlns:a16="http://schemas.microsoft.com/office/drawing/2014/main" id="{CF2629F8-7B0A-FB07-7CC0-2DDA8FA8CF93}"/>
              </a:ext>
            </a:extLst>
          </p:cNvPr>
          <p:cNvSpPr>
            <a:spLocks noGrp="1"/>
          </p:cNvSpPr>
          <p:nvPr>
            <p:ph sz="half" idx="1"/>
          </p:nvPr>
        </p:nvSpPr>
        <p:spPr>
          <a:xfrm>
            <a:off x="1139952" y="475797"/>
            <a:ext cx="4553712" cy="6017078"/>
          </a:xfrm>
        </p:spPr>
        <p:txBody>
          <a:bodyPr>
            <a:normAutofit lnSpcReduction="10000"/>
          </a:bodyPr>
          <a:lstStyle/>
          <a:p>
            <a:r>
              <a:rPr lang="en-US" dirty="0"/>
              <a:t>Pre-defined criteria may be biased.</a:t>
            </a:r>
          </a:p>
          <a:p>
            <a:r>
              <a:rPr lang="en-US" dirty="0"/>
              <a:t>Only eliminates </a:t>
            </a:r>
            <a:r>
              <a:rPr lang="en-US" i="1" dirty="0"/>
              <a:t>known </a:t>
            </a:r>
            <a:r>
              <a:rPr lang="en-US" dirty="0"/>
              <a:t>human bias, but does may include systematic or implicit bias</a:t>
            </a:r>
          </a:p>
          <a:p>
            <a:r>
              <a:rPr lang="en-US" dirty="0"/>
              <a:t>HR may believe ATS is less biased. (may not be true)</a:t>
            </a:r>
          </a:p>
          <a:p>
            <a:r>
              <a:rPr lang="en-US" dirty="0"/>
              <a:t>HR may believe that ATS is more efficient (i.e. cheaper)</a:t>
            </a:r>
          </a:p>
          <a:p>
            <a:r>
              <a:rPr lang="en-US" dirty="0"/>
              <a:t>AI will rank if told to, whether it makes sense to or not</a:t>
            </a:r>
          </a:p>
          <a:p>
            <a:r>
              <a:rPr lang="en-US" dirty="0"/>
              <a:t>Will filter based on criteria that it’s given</a:t>
            </a:r>
          </a:p>
          <a:p>
            <a:r>
              <a:rPr lang="en-US" dirty="0"/>
              <a:t>Biases toward structure</a:t>
            </a:r>
          </a:p>
          <a:p>
            <a:r>
              <a:rPr lang="en-US" dirty="0"/>
              <a:t>Can be superficial</a:t>
            </a:r>
          </a:p>
        </p:txBody>
      </p:sp>
      <p:sp>
        <p:nvSpPr>
          <p:cNvPr id="4" name="Content Placeholder 3">
            <a:extLst>
              <a:ext uri="{FF2B5EF4-FFF2-40B4-BE49-F238E27FC236}">
                <a16:creationId xmlns:a16="http://schemas.microsoft.com/office/drawing/2014/main" id="{5A3B6180-5227-86BA-7824-47A2776C005C}"/>
              </a:ext>
            </a:extLst>
          </p:cNvPr>
          <p:cNvSpPr>
            <a:spLocks noGrp="1"/>
          </p:cNvSpPr>
          <p:nvPr>
            <p:ph sz="half" idx="2"/>
          </p:nvPr>
        </p:nvSpPr>
        <p:spPr/>
        <p:txBody>
          <a:bodyPr>
            <a:normAutofit lnSpcReduction="10000"/>
          </a:bodyPr>
          <a:lstStyle/>
          <a:p>
            <a:pPr marL="457200" lvl="1" indent="0">
              <a:buNone/>
            </a:pPr>
            <a:endParaRPr lang="en-US" dirty="0"/>
          </a:p>
          <a:p>
            <a:endParaRPr lang="en-US" dirty="0"/>
          </a:p>
        </p:txBody>
      </p:sp>
      <p:pic>
        <p:nvPicPr>
          <p:cNvPr id="6" name="Picture 5" descr="A couple of trash cans with words&#10;&#10;Description automatically generated">
            <a:extLst>
              <a:ext uri="{FF2B5EF4-FFF2-40B4-BE49-F238E27FC236}">
                <a16:creationId xmlns:a16="http://schemas.microsoft.com/office/drawing/2014/main" id="{3ED66BC3-B314-0D26-40D7-18ADED60970A}"/>
              </a:ext>
            </a:extLst>
          </p:cNvPr>
          <p:cNvPicPr>
            <a:picLocks noChangeAspect="1"/>
          </p:cNvPicPr>
          <p:nvPr/>
        </p:nvPicPr>
        <p:blipFill>
          <a:blip r:embed="rId3"/>
          <a:stretch>
            <a:fillRect/>
          </a:stretch>
        </p:blipFill>
        <p:spPr>
          <a:xfrm>
            <a:off x="6161341" y="2339181"/>
            <a:ext cx="5800725" cy="3324225"/>
          </a:xfrm>
          <a:prstGeom prst="rect">
            <a:avLst/>
          </a:prstGeom>
        </p:spPr>
      </p:pic>
    </p:spTree>
    <p:extLst>
      <p:ext uri="{BB962C8B-B14F-4D97-AF65-F5344CB8AC3E}">
        <p14:creationId xmlns:p14="http://schemas.microsoft.com/office/powerpoint/2010/main" val="2445199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C79A-DB8E-8AA5-BF1D-7BC9E118584C}"/>
              </a:ext>
            </a:extLst>
          </p:cNvPr>
          <p:cNvSpPr>
            <a:spLocks noGrp="1"/>
          </p:cNvSpPr>
          <p:nvPr>
            <p:ph type="title"/>
          </p:nvPr>
        </p:nvSpPr>
        <p:spPr>
          <a:xfrm>
            <a:off x="5581467" y="2344057"/>
            <a:ext cx="6131562" cy="1848469"/>
          </a:xfrm>
        </p:spPr>
        <p:txBody>
          <a:bodyPr>
            <a:normAutofit/>
          </a:bodyPr>
          <a:lstStyle/>
          <a:p>
            <a:pPr algn="r"/>
            <a:r>
              <a:rPr lang="en-US" sz="4000" dirty="0"/>
              <a:t>There will be more ATS</a:t>
            </a:r>
            <a:br>
              <a:rPr lang="en-US" sz="4000" dirty="0"/>
            </a:br>
            <a:r>
              <a:rPr lang="en-US" sz="4000" dirty="0"/>
              <a:t>GIGO part 2</a:t>
            </a:r>
          </a:p>
        </p:txBody>
      </p:sp>
      <p:sp>
        <p:nvSpPr>
          <p:cNvPr id="4" name="Content Placeholder 3">
            <a:extLst>
              <a:ext uri="{FF2B5EF4-FFF2-40B4-BE49-F238E27FC236}">
                <a16:creationId xmlns:a16="http://schemas.microsoft.com/office/drawing/2014/main" id="{5A3B6180-5227-86BA-7824-47A2776C005C}"/>
              </a:ext>
            </a:extLst>
          </p:cNvPr>
          <p:cNvSpPr>
            <a:spLocks noGrp="1"/>
          </p:cNvSpPr>
          <p:nvPr>
            <p:ph sz="half" idx="2"/>
          </p:nvPr>
        </p:nvSpPr>
        <p:spPr>
          <a:xfrm>
            <a:off x="12748898" y="1676174"/>
            <a:ext cx="4553712" cy="4351338"/>
          </a:xfrm>
        </p:spPr>
        <p:txBody>
          <a:bodyPr>
            <a:normAutofit fontScale="70000" lnSpcReduction="20000"/>
          </a:bodyPr>
          <a:lstStyle/>
          <a:p>
            <a:pPr marL="457200" lvl="1" indent="0">
              <a:buNone/>
            </a:pPr>
            <a:endParaRPr lang="en-US" dirty="0"/>
          </a:p>
          <a:p>
            <a:endParaRPr lang="en-US" dirty="0"/>
          </a:p>
        </p:txBody>
      </p:sp>
      <p:sp>
        <p:nvSpPr>
          <p:cNvPr id="5" name="Content Placeholder 2">
            <a:extLst>
              <a:ext uri="{FF2B5EF4-FFF2-40B4-BE49-F238E27FC236}">
                <a16:creationId xmlns:a16="http://schemas.microsoft.com/office/drawing/2014/main" id="{ABA87CF9-49C3-35A4-836A-22ADC8E0F9E1}"/>
              </a:ext>
            </a:extLst>
          </p:cNvPr>
          <p:cNvSpPr txBox="1">
            <a:spLocks/>
          </p:cNvSpPr>
          <p:nvPr/>
        </p:nvSpPr>
        <p:spPr>
          <a:xfrm>
            <a:off x="988274" y="309110"/>
            <a:ext cx="10215451" cy="7267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AI can be superficial</a:t>
            </a:r>
          </a:p>
          <a:p>
            <a:r>
              <a:rPr lang="en-US" dirty="0"/>
              <a:t>Can bias toward</a:t>
            </a:r>
            <a:br>
              <a:rPr lang="en-US" dirty="0"/>
            </a:br>
            <a:r>
              <a:rPr lang="en-US" dirty="0"/>
              <a:t>overgeneralization</a:t>
            </a:r>
          </a:p>
          <a:p>
            <a:r>
              <a:rPr lang="en-US" dirty="0"/>
              <a:t>Particularly when </a:t>
            </a:r>
            <a:br>
              <a:rPr lang="en-US" dirty="0"/>
            </a:br>
            <a:r>
              <a:rPr lang="en-US" dirty="0"/>
              <a:t>employers don’t </a:t>
            </a:r>
            <a:br>
              <a:rPr lang="en-US" dirty="0"/>
            </a:br>
            <a:r>
              <a:rPr lang="en-US" dirty="0"/>
              <a:t>know exactly what</a:t>
            </a:r>
            <a:br>
              <a:rPr lang="en-US" dirty="0"/>
            </a:br>
            <a:r>
              <a:rPr lang="en-US" dirty="0"/>
              <a:t>they want </a:t>
            </a:r>
          </a:p>
          <a:p>
            <a:r>
              <a:rPr lang="en-US" dirty="0"/>
              <a:t>If criteria given to the </a:t>
            </a:r>
            <a:br>
              <a:rPr lang="en-US" dirty="0"/>
            </a:br>
            <a:r>
              <a:rPr lang="en-US" dirty="0"/>
              <a:t>AI are biased, the filtering will be biased.</a:t>
            </a:r>
          </a:p>
          <a:p>
            <a:pPr marL="0" indent="0" algn="ctr">
              <a:buNone/>
            </a:pPr>
            <a:r>
              <a:rPr lang="en-US" dirty="0"/>
              <a:t>BUT</a:t>
            </a:r>
          </a:p>
          <a:p>
            <a:r>
              <a:rPr lang="en-US" dirty="0"/>
              <a:t>It is cheaper (at least in the short run) to buy an ATS than it is to hire screeners</a:t>
            </a:r>
          </a:p>
          <a:p>
            <a:r>
              <a:rPr lang="en-US" dirty="0"/>
              <a:t>Employers are getting more and more resumes for positions they open.  Need a quick screening tool.</a:t>
            </a:r>
          </a:p>
          <a:p>
            <a:r>
              <a:rPr lang="en-US" dirty="0"/>
              <a:t>Although ATS may be filled with systematic and implicit bias, it is being marketed as “objective” and not subject to “human bias”</a:t>
            </a:r>
            <a:br>
              <a:rPr lang="en-US" dirty="0"/>
            </a:br>
            <a:endParaRPr lang="en-US" dirty="0"/>
          </a:p>
        </p:txBody>
      </p:sp>
      <p:pic>
        <p:nvPicPr>
          <p:cNvPr id="8" name="Picture 7" descr="A collage of two people&#10;&#10;Description automatically generated">
            <a:extLst>
              <a:ext uri="{FF2B5EF4-FFF2-40B4-BE49-F238E27FC236}">
                <a16:creationId xmlns:a16="http://schemas.microsoft.com/office/drawing/2014/main" id="{16AB8E89-936E-96F4-43EF-E9EDB63A2A68}"/>
              </a:ext>
            </a:extLst>
          </p:cNvPr>
          <p:cNvPicPr>
            <a:picLocks noChangeAspect="1"/>
          </p:cNvPicPr>
          <p:nvPr/>
        </p:nvPicPr>
        <p:blipFill>
          <a:blip r:embed="rId3"/>
          <a:stretch>
            <a:fillRect/>
          </a:stretch>
        </p:blipFill>
        <p:spPr>
          <a:xfrm>
            <a:off x="5372312" y="271855"/>
            <a:ext cx="6340717" cy="2393620"/>
          </a:xfrm>
          <a:prstGeom prst="rect">
            <a:avLst/>
          </a:prstGeom>
        </p:spPr>
      </p:pic>
    </p:spTree>
    <p:extLst>
      <p:ext uri="{BB962C8B-B14F-4D97-AF65-F5344CB8AC3E}">
        <p14:creationId xmlns:p14="http://schemas.microsoft.com/office/powerpoint/2010/main" val="283546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37BE-2D32-42E6-D896-53E428FE0082}"/>
              </a:ext>
            </a:extLst>
          </p:cNvPr>
          <p:cNvSpPr>
            <a:spLocks noGrp="1"/>
          </p:cNvSpPr>
          <p:nvPr>
            <p:ph type="title"/>
          </p:nvPr>
        </p:nvSpPr>
        <p:spPr/>
        <p:txBody>
          <a:bodyPr/>
          <a:lstStyle/>
          <a:p>
            <a:r>
              <a:rPr lang="en-US" dirty="0"/>
              <a:t>What can you do about AI Screening?</a:t>
            </a:r>
          </a:p>
        </p:txBody>
      </p:sp>
      <p:sp>
        <p:nvSpPr>
          <p:cNvPr id="3" name="Content Placeholder 2">
            <a:extLst>
              <a:ext uri="{FF2B5EF4-FFF2-40B4-BE49-F238E27FC236}">
                <a16:creationId xmlns:a16="http://schemas.microsoft.com/office/drawing/2014/main" id="{56A4EA6C-0B07-24C2-7AFF-7712E31F7DB7}"/>
              </a:ext>
            </a:extLst>
          </p:cNvPr>
          <p:cNvSpPr>
            <a:spLocks noGrp="1"/>
          </p:cNvSpPr>
          <p:nvPr>
            <p:ph sz="half" idx="1"/>
          </p:nvPr>
        </p:nvSpPr>
        <p:spPr/>
        <p:txBody>
          <a:bodyPr/>
          <a:lstStyle/>
          <a:p>
            <a:pPr marL="0" indent="0">
              <a:buNone/>
            </a:pPr>
            <a:r>
              <a:rPr lang="en-US" dirty="0"/>
              <a:t>Chat GPT says…</a:t>
            </a:r>
          </a:p>
          <a:p>
            <a:r>
              <a:rPr lang="en-US" dirty="0"/>
              <a:t>Understand AI tools</a:t>
            </a:r>
          </a:p>
          <a:p>
            <a:pPr lvl="1"/>
            <a:r>
              <a:rPr lang="en-US" dirty="0"/>
              <a:t>Key words, content, formatting. </a:t>
            </a:r>
          </a:p>
          <a:p>
            <a:pPr lvl="1"/>
            <a:r>
              <a:rPr lang="en-US" dirty="0"/>
              <a:t>Find a good AI tool</a:t>
            </a:r>
          </a:p>
          <a:p>
            <a:pPr lvl="1"/>
            <a:r>
              <a:rPr lang="en-US" dirty="0"/>
              <a:t>Chat GPT identified “popular ones”</a:t>
            </a:r>
          </a:p>
          <a:p>
            <a:pPr lvl="1"/>
            <a:r>
              <a:rPr lang="en-US" dirty="0"/>
              <a:t>Use it to tailor your resume, use Natural Language Processing (NLP) </a:t>
            </a:r>
          </a:p>
          <a:p>
            <a:pPr lvl="1"/>
            <a:r>
              <a:rPr lang="en-US" dirty="0"/>
              <a:t>Optimize LinkedIn</a:t>
            </a:r>
          </a:p>
          <a:p>
            <a:pPr lvl="1"/>
            <a:endParaRPr lang="en-US" dirty="0"/>
          </a:p>
          <a:p>
            <a:endParaRPr lang="en-US" dirty="0"/>
          </a:p>
        </p:txBody>
      </p:sp>
      <p:sp>
        <p:nvSpPr>
          <p:cNvPr id="4" name="Content Placeholder 3">
            <a:extLst>
              <a:ext uri="{FF2B5EF4-FFF2-40B4-BE49-F238E27FC236}">
                <a16:creationId xmlns:a16="http://schemas.microsoft.com/office/drawing/2014/main" id="{359CDAD0-306D-5595-3E1A-0CF43766A374}"/>
              </a:ext>
            </a:extLst>
          </p:cNvPr>
          <p:cNvSpPr>
            <a:spLocks noGrp="1"/>
          </p:cNvSpPr>
          <p:nvPr>
            <p:ph sz="half" idx="2"/>
          </p:nvPr>
        </p:nvSpPr>
        <p:spPr/>
        <p:txBody>
          <a:bodyPr/>
          <a:lstStyle/>
          <a:p>
            <a:pPr marL="0" indent="0">
              <a:buNone/>
            </a:pPr>
            <a:r>
              <a:rPr lang="en-US" dirty="0"/>
              <a:t>Rich Says…</a:t>
            </a:r>
          </a:p>
          <a:p>
            <a:r>
              <a:rPr lang="en-US" dirty="0"/>
              <a:t>Do your own keyword optimization by looking at job descriptions.</a:t>
            </a:r>
          </a:p>
          <a:p>
            <a:r>
              <a:rPr lang="en-US" dirty="0"/>
              <a:t>Use the AI for suggestions about how to phrase things.</a:t>
            </a:r>
          </a:p>
          <a:p>
            <a:r>
              <a:rPr lang="en-US" dirty="0"/>
              <a:t>Be MORE specific than the AI about your activities and experiences.</a:t>
            </a:r>
          </a:p>
          <a:p>
            <a:r>
              <a:rPr lang="en-US" dirty="0"/>
              <a:t>Give the resume to a human to read</a:t>
            </a:r>
          </a:p>
        </p:txBody>
      </p:sp>
    </p:spTree>
    <p:extLst>
      <p:ext uri="{BB962C8B-B14F-4D97-AF65-F5344CB8AC3E}">
        <p14:creationId xmlns:p14="http://schemas.microsoft.com/office/powerpoint/2010/main" val="1260988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1097-55A9-F6DE-82D3-D79F9717F44A}"/>
              </a:ext>
            </a:extLst>
          </p:cNvPr>
          <p:cNvSpPr>
            <a:spLocks noGrp="1"/>
          </p:cNvSpPr>
          <p:nvPr>
            <p:ph type="title"/>
          </p:nvPr>
        </p:nvSpPr>
        <p:spPr/>
        <p:txBody>
          <a:bodyPr/>
          <a:lstStyle/>
          <a:p>
            <a:r>
              <a:rPr lang="en-US" dirty="0"/>
              <a:t>What else can you do?</a:t>
            </a:r>
          </a:p>
        </p:txBody>
      </p:sp>
      <p:sp>
        <p:nvSpPr>
          <p:cNvPr id="3" name="Content Placeholder 2">
            <a:extLst>
              <a:ext uri="{FF2B5EF4-FFF2-40B4-BE49-F238E27FC236}">
                <a16:creationId xmlns:a16="http://schemas.microsoft.com/office/drawing/2014/main" id="{64259D29-2DE1-8504-7C80-16065C8D215B}"/>
              </a:ext>
            </a:extLst>
          </p:cNvPr>
          <p:cNvSpPr>
            <a:spLocks noGrp="1"/>
          </p:cNvSpPr>
          <p:nvPr>
            <p:ph sz="half" idx="1"/>
          </p:nvPr>
        </p:nvSpPr>
        <p:spPr>
          <a:xfrm>
            <a:off x="1444752" y="1567543"/>
            <a:ext cx="4553712" cy="4925332"/>
          </a:xfrm>
        </p:spPr>
        <p:txBody>
          <a:bodyPr>
            <a:normAutofit/>
          </a:bodyPr>
          <a:lstStyle/>
          <a:p>
            <a:r>
              <a:rPr lang="en-US" dirty="0"/>
              <a:t>Prepare for post screening:</a:t>
            </a:r>
          </a:p>
          <a:p>
            <a:r>
              <a:rPr lang="en-US" dirty="0"/>
              <a:t>First things first:</a:t>
            </a:r>
          </a:p>
          <a:p>
            <a:pPr lvl="1"/>
            <a:r>
              <a:rPr lang="en-US" dirty="0"/>
              <a:t>Name and degree</a:t>
            </a:r>
          </a:p>
          <a:p>
            <a:pPr lvl="1"/>
            <a:r>
              <a:rPr lang="en-US" dirty="0"/>
              <a:t>Education </a:t>
            </a:r>
          </a:p>
          <a:p>
            <a:pPr lvl="1"/>
            <a:r>
              <a:rPr lang="en-US" dirty="0"/>
              <a:t>Certifications</a:t>
            </a:r>
          </a:p>
          <a:p>
            <a:pPr lvl="1"/>
            <a:r>
              <a:rPr lang="en-US" dirty="0"/>
              <a:t>Experience</a:t>
            </a:r>
          </a:p>
          <a:p>
            <a:r>
              <a:rPr lang="en-US" dirty="0"/>
              <a:t>Human screeners may not read the whole resume</a:t>
            </a:r>
          </a:p>
          <a:p>
            <a:pPr lvl="1"/>
            <a:r>
              <a:rPr lang="en-US" dirty="0"/>
              <a:t>The first half page is most important</a:t>
            </a:r>
          </a:p>
          <a:p>
            <a:pPr lvl="1"/>
            <a:r>
              <a:rPr lang="en-US" dirty="0"/>
              <a:t>The 2</a:t>
            </a:r>
            <a:r>
              <a:rPr lang="en-US" baseline="30000" dirty="0"/>
              <a:t>nd</a:t>
            </a:r>
            <a:r>
              <a:rPr lang="en-US" dirty="0"/>
              <a:t> half page is next most important</a:t>
            </a:r>
          </a:p>
          <a:p>
            <a:pPr lvl="1"/>
            <a:r>
              <a:rPr lang="en-US" dirty="0"/>
              <a:t>The 3</a:t>
            </a:r>
            <a:r>
              <a:rPr lang="en-US" baseline="30000" dirty="0"/>
              <a:t>rd</a:t>
            </a:r>
            <a:r>
              <a:rPr lang="en-US" dirty="0"/>
              <a:t> page should not be there.</a:t>
            </a:r>
          </a:p>
        </p:txBody>
      </p:sp>
      <p:sp>
        <p:nvSpPr>
          <p:cNvPr id="4" name="Content Placeholder 3">
            <a:extLst>
              <a:ext uri="{FF2B5EF4-FFF2-40B4-BE49-F238E27FC236}">
                <a16:creationId xmlns:a16="http://schemas.microsoft.com/office/drawing/2014/main" id="{F81D8E0D-177E-1F4F-5EA6-68D2C79A29AD}"/>
              </a:ext>
            </a:extLst>
          </p:cNvPr>
          <p:cNvSpPr>
            <a:spLocks noGrp="1"/>
          </p:cNvSpPr>
          <p:nvPr>
            <p:ph sz="half" idx="2"/>
          </p:nvPr>
        </p:nvSpPr>
        <p:spPr>
          <a:xfrm>
            <a:off x="6800088" y="1574574"/>
            <a:ext cx="4553712" cy="4486275"/>
          </a:xfrm>
        </p:spPr>
        <p:txBody>
          <a:bodyPr>
            <a:normAutofit/>
          </a:bodyPr>
          <a:lstStyle/>
          <a:p>
            <a:r>
              <a:rPr lang="en-US" dirty="0"/>
              <a:t>Actions speak louder than adjectives.</a:t>
            </a:r>
          </a:p>
          <a:p>
            <a:r>
              <a:rPr lang="en-US" dirty="0"/>
              <a:t>Start with an action verb</a:t>
            </a:r>
          </a:p>
          <a:p>
            <a:r>
              <a:rPr lang="en-US" dirty="0"/>
              <a:t>Use numbers when they are impressive.</a:t>
            </a:r>
          </a:p>
          <a:p>
            <a:r>
              <a:rPr lang="en-US" dirty="0"/>
              <a:t>Proof carefully, and put things in simple, neat order.</a:t>
            </a:r>
          </a:p>
          <a:p>
            <a:r>
              <a:rPr lang="en-US" dirty="0"/>
              <a:t>Give the resume to a human to read.</a:t>
            </a:r>
          </a:p>
        </p:txBody>
      </p:sp>
    </p:spTree>
    <p:extLst>
      <p:ext uri="{BB962C8B-B14F-4D97-AF65-F5344CB8AC3E}">
        <p14:creationId xmlns:p14="http://schemas.microsoft.com/office/powerpoint/2010/main" val="37355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DAB849-43DC-00ED-AD17-FEADBFDE69E6}"/>
              </a:ext>
            </a:extLst>
          </p:cNvPr>
          <p:cNvSpPr>
            <a:spLocks noGrp="1"/>
          </p:cNvSpPr>
          <p:nvPr>
            <p:ph type="title"/>
          </p:nvPr>
        </p:nvSpPr>
        <p:spPr>
          <a:xfrm>
            <a:off x="576072" y="24265"/>
            <a:ext cx="10771632" cy="1325563"/>
          </a:xfrm>
        </p:spPr>
        <p:txBody>
          <a:bodyPr/>
          <a:lstStyle/>
          <a:p>
            <a:r>
              <a:rPr lang="en-US" dirty="0"/>
              <a:t>About employers…</a:t>
            </a:r>
          </a:p>
        </p:txBody>
      </p:sp>
      <p:sp>
        <p:nvSpPr>
          <p:cNvPr id="6" name="Content Placeholder 5">
            <a:extLst>
              <a:ext uri="{FF2B5EF4-FFF2-40B4-BE49-F238E27FC236}">
                <a16:creationId xmlns:a16="http://schemas.microsoft.com/office/drawing/2014/main" id="{93D6EA4B-A6C7-2D60-3DF4-FD731A85DAE1}"/>
              </a:ext>
            </a:extLst>
          </p:cNvPr>
          <p:cNvSpPr>
            <a:spLocks noGrp="1"/>
          </p:cNvSpPr>
          <p:nvPr>
            <p:ph idx="1"/>
          </p:nvPr>
        </p:nvSpPr>
        <p:spPr>
          <a:xfrm>
            <a:off x="576072" y="1349828"/>
            <a:ext cx="10771632" cy="5508171"/>
          </a:xfrm>
        </p:spPr>
        <p:txBody>
          <a:bodyPr>
            <a:normAutofit lnSpcReduction="10000"/>
          </a:bodyPr>
          <a:lstStyle/>
          <a:p>
            <a:r>
              <a:rPr lang="en-US" dirty="0"/>
              <a:t>The most important decision a manager can make is about who to hire.</a:t>
            </a:r>
          </a:p>
          <a:p>
            <a:r>
              <a:rPr lang="en-US" dirty="0"/>
              <a:t>Great hires will make them look great. </a:t>
            </a:r>
          </a:p>
          <a:p>
            <a:r>
              <a:rPr lang="en-US" dirty="0"/>
              <a:t>Poor hires will do the manager who hires them irreparable harm.</a:t>
            </a:r>
          </a:p>
          <a:p>
            <a:r>
              <a:rPr lang="en-US" dirty="0"/>
              <a:t>Yet, they often know very little about how to hire such a person.</a:t>
            </a:r>
          </a:p>
          <a:p>
            <a:r>
              <a:rPr lang="en-US" dirty="0"/>
              <a:t>Employers rely on informal networks and recommendations to find the best people. </a:t>
            </a:r>
          </a:p>
          <a:p>
            <a:r>
              <a:rPr lang="en-US" dirty="0"/>
              <a:t>It’s always best for them to hear from someone they trust, that there is more to this person than the resume.</a:t>
            </a:r>
          </a:p>
          <a:p>
            <a:r>
              <a:rPr lang="en-US" dirty="0"/>
              <a:t>SO…it may be more important what people say about you than what you say in your resume. </a:t>
            </a:r>
          </a:p>
        </p:txBody>
      </p:sp>
    </p:spTree>
    <p:extLst>
      <p:ext uri="{BB962C8B-B14F-4D97-AF65-F5344CB8AC3E}">
        <p14:creationId xmlns:p14="http://schemas.microsoft.com/office/powerpoint/2010/main" val="4156366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918D-E4CD-289F-7638-A64A551C8535}"/>
              </a:ext>
            </a:extLst>
          </p:cNvPr>
          <p:cNvSpPr>
            <a:spLocks noGrp="1"/>
          </p:cNvSpPr>
          <p:nvPr>
            <p:ph type="title"/>
          </p:nvPr>
        </p:nvSpPr>
        <p:spPr>
          <a:xfrm>
            <a:off x="838200" y="365125"/>
            <a:ext cx="5257800" cy="1325563"/>
          </a:xfrm>
        </p:spPr>
        <p:txBody>
          <a:bodyPr/>
          <a:lstStyle/>
          <a:p>
            <a:r>
              <a:rPr lang="en-US" dirty="0"/>
              <a:t>There’s got to be </a:t>
            </a:r>
            <a:br>
              <a:rPr lang="en-US" dirty="0"/>
            </a:br>
            <a:r>
              <a:rPr lang="en-US" dirty="0"/>
              <a:t>a better way!</a:t>
            </a:r>
          </a:p>
        </p:txBody>
      </p:sp>
      <p:sp>
        <p:nvSpPr>
          <p:cNvPr id="3" name="Content Placeholder 2">
            <a:extLst>
              <a:ext uri="{FF2B5EF4-FFF2-40B4-BE49-F238E27FC236}">
                <a16:creationId xmlns:a16="http://schemas.microsoft.com/office/drawing/2014/main" id="{98F91B5E-34FA-9FA0-637D-5C3A4867D7A8}"/>
              </a:ext>
            </a:extLst>
          </p:cNvPr>
          <p:cNvSpPr>
            <a:spLocks noGrp="1"/>
          </p:cNvSpPr>
          <p:nvPr>
            <p:ph sz="half" idx="1"/>
          </p:nvPr>
        </p:nvSpPr>
        <p:spPr/>
        <p:txBody>
          <a:bodyPr>
            <a:normAutofit/>
          </a:bodyPr>
          <a:lstStyle/>
          <a:p>
            <a:r>
              <a:rPr lang="en-US" dirty="0"/>
              <a:t>You will most likely need to be overqualified to successfully make it through screening.</a:t>
            </a:r>
          </a:p>
          <a:p>
            <a:r>
              <a:rPr lang="en-US" dirty="0"/>
              <a:t>Sending in your resume to a screener is necessary but not a great way to get your dream job</a:t>
            </a:r>
          </a:p>
          <a:p>
            <a:r>
              <a:rPr lang="en-US" dirty="0"/>
              <a:t>If you can get to the decision maker without going through screening that is much better!</a:t>
            </a:r>
          </a:p>
        </p:txBody>
      </p:sp>
      <p:sp>
        <p:nvSpPr>
          <p:cNvPr id="4" name="Content Placeholder 3">
            <a:extLst>
              <a:ext uri="{FF2B5EF4-FFF2-40B4-BE49-F238E27FC236}">
                <a16:creationId xmlns:a16="http://schemas.microsoft.com/office/drawing/2014/main" id="{F4407FDC-3404-E51C-E989-AF1F3E879EA6}"/>
              </a:ext>
            </a:extLst>
          </p:cNvPr>
          <p:cNvSpPr>
            <a:spLocks noGrp="1"/>
          </p:cNvSpPr>
          <p:nvPr>
            <p:ph sz="half" idx="2"/>
          </p:nvPr>
        </p:nvSpPr>
        <p:spPr>
          <a:xfrm>
            <a:off x="6784848" y="1825624"/>
            <a:ext cx="4553712" cy="5032375"/>
          </a:xfrm>
        </p:spPr>
        <p:txBody>
          <a:bodyPr>
            <a:normAutofit/>
          </a:bodyPr>
          <a:lstStyle/>
          <a:p>
            <a:r>
              <a:rPr lang="en-US" dirty="0"/>
              <a:t>Tell everyone you know what your dream job is, and give them a copy of your resume.</a:t>
            </a:r>
          </a:p>
          <a:p>
            <a:r>
              <a:rPr lang="en-US" dirty="0"/>
              <a:t>Develop your contacts. </a:t>
            </a:r>
          </a:p>
          <a:p>
            <a:pPr lvl="1"/>
            <a:r>
              <a:rPr lang="en-US" dirty="0"/>
              <a:t>Contacts can be anyone who knows anyone. </a:t>
            </a:r>
          </a:p>
          <a:p>
            <a:r>
              <a:rPr lang="en-US" dirty="0"/>
              <a:t>Not having contacts is no excuse for not having contacts. </a:t>
            </a:r>
            <a:r>
              <a:rPr lang="en-US" dirty="0">
                <a:sym typeface="Wingdings" panose="05000000000000000000" pitchFamily="2" charset="2"/>
              </a:rPr>
              <a:t> Develop contacts!</a:t>
            </a:r>
            <a:endParaRPr lang="en-US" dirty="0"/>
          </a:p>
          <a:p>
            <a:endParaRPr lang="en-US" dirty="0"/>
          </a:p>
        </p:txBody>
      </p:sp>
    </p:spTree>
    <p:extLst>
      <p:ext uri="{BB962C8B-B14F-4D97-AF65-F5344CB8AC3E}">
        <p14:creationId xmlns:p14="http://schemas.microsoft.com/office/powerpoint/2010/main" val="3315431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p:txBody>
          <a:bodyPr>
            <a:normAutofit/>
          </a:bodyPr>
          <a:lstStyle/>
          <a:p>
            <a:r>
              <a:rPr lang="en-US" dirty="0"/>
              <a:t>Thank you !</a:t>
            </a: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p:txBody>
          <a:bodyPr/>
          <a:lstStyle/>
          <a:p>
            <a:r>
              <a:rPr lang="en-US" dirty="0"/>
              <a:t>Now let’s see if we can punch up some resumes!</a:t>
            </a:r>
          </a:p>
        </p:txBody>
      </p:sp>
      <p:pic>
        <p:nvPicPr>
          <p:cNvPr id="6" name="Picture Placeholder 5" descr="mountains at sunset">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2"/>
          <a:srcRect/>
          <a:stretch/>
        </p:blipFill>
        <p:spPr/>
      </p:pic>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27</a:t>
            </a:fld>
            <a:endParaRPr lang="en-US" dirty="0"/>
          </a:p>
        </p:txBody>
      </p:sp>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04672" y="1335024"/>
            <a:ext cx="6190488" cy="330496"/>
          </a:xfrm>
        </p:spPr>
        <p:txBody>
          <a:bodyPr>
            <a:normAutofit fontScale="90000"/>
          </a:bodyPr>
          <a:lstStyle/>
          <a:p>
            <a:r>
              <a:rPr lang="en-US" dirty="0"/>
              <a:t>Agenda</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850392" y="1780162"/>
            <a:ext cx="6190488" cy="4392038"/>
          </a:xfrm>
        </p:spPr>
        <p:txBody>
          <a:bodyPr/>
          <a:lstStyle/>
          <a:p>
            <a:pPr marL="342900" indent="-342900">
              <a:buFont typeface="Arial" panose="020B0604020202020204" pitchFamily="34" charset="0"/>
              <a:buChar char="•"/>
            </a:pPr>
            <a:r>
              <a:rPr lang="en-US" dirty="0"/>
              <a:t>Understanding what a resume is and what it is not.</a:t>
            </a:r>
          </a:p>
          <a:p>
            <a:pPr marL="342900" indent="-342900">
              <a:buFont typeface="Arial" panose="020B0604020202020204" pitchFamily="34" charset="0"/>
              <a:buChar char="•"/>
            </a:pPr>
            <a:r>
              <a:rPr lang="en-US" dirty="0"/>
              <a:t>Understand how a resume fits into a job search.</a:t>
            </a:r>
          </a:p>
          <a:p>
            <a:pPr marL="342900" indent="-342900">
              <a:buFont typeface="Arial" panose="020B0604020202020204" pitchFamily="34" charset="0"/>
              <a:buChar char="•"/>
            </a:pPr>
            <a:r>
              <a:rPr lang="en-US" dirty="0"/>
              <a:t>Understand how Resumes are used by employers</a:t>
            </a:r>
          </a:p>
          <a:p>
            <a:pPr marL="571500" lvl="1" indent="-342900"/>
            <a:r>
              <a:rPr lang="en-US" dirty="0"/>
              <a:t>Conventional screening</a:t>
            </a:r>
          </a:p>
          <a:p>
            <a:pPr marL="571500" lvl="1" indent="-342900"/>
            <a:r>
              <a:rPr lang="en-US" dirty="0"/>
              <a:t>AI screening</a:t>
            </a:r>
          </a:p>
          <a:p>
            <a:pPr marL="342900" indent="-342900">
              <a:buFont typeface="Arial" panose="020B0604020202020204" pitchFamily="34" charset="0"/>
              <a:buChar char="•"/>
            </a:pPr>
            <a:r>
              <a:rPr lang="en-US" dirty="0"/>
              <a:t>Focus on resumes for aimed to get your first post-graduate job.</a:t>
            </a:r>
          </a:p>
          <a:p>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a:srcRect l="71" r="71"/>
          <a:stretch/>
        </p:blipFill>
        <p:spPr/>
      </p:pic>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a:xfrm>
            <a:off x="839788" y="365125"/>
            <a:ext cx="10998774" cy="1325563"/>
          </a:xfrm>
        </p:spPr>
        <p:txBody>
          <a:bodyPr>
            <a:noAutofit/>
          </a:bodyPr>
          <a:lstStyle/>
          <a:p>
            <a:r>
              <a:rPr lang="en-US" dirty="0"/>
              <a:t>Curriculum </a:t>
            </a:r>
            <a:r>
              <a:rPr lang="en-US" dirty="0" err="1"/>
              <a:t>Vitae</a:t>
            </a:r>
            <a:r>
              <a:rPr lang="en-US" dirty="0" err="1">
                <a:sym typeface="Wingdings" panose="05000000000000000000" pitchFamily="2" charset="2"/>
              </a:rPr>
              <a:t></a:t>
            </a:r>
            <a:r>
              <a:rPr lang="en-US" dirty="0" err="1"/>
              <a:t>Lebenslauf</a:t>
            </a:r>
            <a:r>
              <a:rPr lang="en-US" dirty="0" err="1">
                <a:sym typeface="Wingdings" panose="05000000000000000000" pitchFamily="2" charset="2"/>
              </a:rPr>
              <a:t></a:t>
            </a:r>
            <a:r>
              <a:rPr lang="en-US" dirty="0" err="1"/>
              <a:t>Resume</a:t>
            </a:r>
            <a:r>
              <a:rPr lang="en-US" dirty="0"/>
              <a:t> </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fontScale="85000" lnSpcReduction="10000"/>
          </a:bodyPr>
          <a:lstStyle/>
          <a:p>
            <a:r>
              <a:rPr lang="en-US" dirty="0"/>
              <a:t>Historical</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fontScale="92500" lnSpcReduction="10000"/>
          </a:bodyPr>
          <a:lstStyle/>
          <a:p>
            <a:r>
              <a:rPr lang="en-US" sz="2000" dirty="0"/>
              <a:t>A resume showed the course of your life from the murky past to the present </a:t>
            </a:r>
          </a:p>
          <a:p>
            <a:r>
              <a:rPr lang="en-US" dirty="0"/>
              <a:t>Could show things considered irrelevant or illegal today</a:t>
            </a:r>
            <a:endParaRPr lang="en-US" sz="2000" dirty="0"/>
          </a:p>
          <a:p>
            <a:pPr lvl="1"/>
            <a:r>
              <a:rPr lang="en-US" dirty="0"/>
              <a:t>Gender</a:t>
            </a:r>
          </a:p>
          <a:p>
            <a:pPr lvl="1"/>
            <a:r>
              <a:rPr lang="en-US" dirty="0"/>
              <a:t>Age</a:t>
            </a:r>
          </a:p>
          <a:p>
            <a:pPr lvl="1"/>
            <a:r>
              <a:rPr lang="en-US" dirty="0"/>
              <a:t>Class</a:t>
            </a:r>
          </a:p>
          <a:p>
            <a:r>
              <a:rPr lang="en-US" dirty="0"/>
              <a:t>Bulk was best. Resumes were very long.</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fontScale="85000" lnSpcReduction="10000"/>
          </a:bodyPr>
          <a:lstStyle/>
          <a:p>
            <a:r>
              <a:rPr lang="en-US" dirty="0"/>
              <a:t>Current Professional</a:t>
            </a:r>
          </a:p>
          <a:p>
            <a:r>
              <a:rPr lang="en-US" dirty="0"/>
              <a:t>Resume</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fontScale="92500" lnSpcReduction="10000"/>
          </a:bodyPr>
          <a:lstStyle/>
          <a:p>
            <a:r>
              <a:rPr lang="en-US" sz="2000" dirty="0"/>
              <a:t>Succin</a:t>
            </a:r>
            <a:r>
              <a:rPr lang="en-US" dirty="0"/>
              <a:t>ct</a:t>
            </a:r>
            <a:endParaRPr lang="en-US" sz="2000" dirty="0"/>
          </a:p>
          <a:p>
            <a:r>
              <a:rPr lang="en-US" sz="2000" dirty="0"/>
              <a:t>Shows only</a:t>
            </a:r>
          </a:p>
          <a:p>
            <a:pPr lvl="1"/>
            <a:r>
              <a:rPr lang="en-US" dirty="0"/>
              <a:t>Relevant info about you</a:t>
            </a:r>
          </a:p>
          <a:p>
            <a:pPr lvl="1"/>
            <a:r>
              <a:rPr lang="en-US" dirty="0"/>
              <a:t>Shows only experience relevant to job market.</a:t>
            </a:r>
          </a:p>
          <a:p>
            <a:r>
              <a:rPr lang="en-US" dirty="0"/>
              <a:t>More like a big calling card than a biography</a:t>
            </a:r>
          </a:p>
          <a:p>
            <a:r>
              <a:rPr lang="en-US" dirty="0"/>
              <a:t>Designed to be used in screening.</a:t>
            </a:r>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Academic CV</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Made to be as long as possible.</a:t>
            </a:r>
          </a:p>
          <a:p>
            <a:r>
              <a:rPr lang="en-US" sz="2000" dirty="0"/>
              <a:t>Show everything you can legitimately claim</a:t>
            </a:r>
          </a:p>
          <a:p>
            <a:r>
              <a:rPr lang="en-US" sz="2000" dirty="0"/>
              <a:t>Does not resemble other professional resumes </a:t>
            </a:r>
          </a:p>
          <a:p>
            <a:r>
              <a:rPr lang="en-US" sz="2000" dirty="0"/>
              <a:t>How many academics does it take to screw in a light bulb?</a:t>
            </a:r>
          </a:p>
        </p:txBody>
      </p:sp>
    </p:spTree>
    <p:extLst>
      <p:ext uri="{BB962C8B-B14F-4D97-AF65-F5344CB8AC3E}">
        <p14:creationId xmlns:p14="http://schemas.microsoft.com/office/powerpoint/2010/main" val="140345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a:xfrm>
            <a:off x="582168" y="129827"/>
            <a:ext cx="10771632" cy="1098769"/>
          </a:xfrm>
        </p:spPr>
        <p:txBody>
          <a:bodyPr anchor="ctr">
            <a:normAutofit/>
          </a:bodyPr>
          <a:lstStyle/>
          <a:p>
            <a:r>
              <a:rPr lang="en-US" dirty="0"/>
              <a:t>Resumes in the USA</a:t>
            </a:r>
          </a:p>
        </p:txBody>
      </p:sp>
      <p:sp>
        <p:nvSpPr>
          <p:cNvPr id="12" name="Footer Placeholder 3">
            <a:extLst>
              <a:ext uri="{FF2B5EF4-FFF2-40B4-BE49-F238E27FC236}">
                <a16:creationId xmlns:a16="http://schemas.microsoft.com/office/drawing/2014/main" id="{6230CCB8-6A31-3AF1-D91B-25246F978B3A}"/>
              </a:ext>
            </a:extLst>
          </p:cNvPr>
          <p:cNvSpPr>
            <a:spLocks noGrp="1"/>
          </p:cNvSpPr>
          <p:nvPr>
            <p:ph type="ftr" sz="quarter" idx="11"/>
          </p:nvPr>
        </p:nvSpPr>
        <p:spPr>
          <a:xfrm>
            <a:off x="582168" y="1228597"/>
            <a:ext cx="11027664" cy="365125"/>
          </a:xfrm>
        </p:spPr>
        <p:txBody>
          <a:bodyPr/>
          <a:lstStyle/>
          <a:p>
            <a:pPr algn="l">
              <a:spcAft>
                <a:spcPts val="600"/>
              </a:spcAft>
            </a:pPr>
            <a:r>
              <a:rPr lang="en-US" dirty="0"/>
              <a:t>Resumes are different in the USA than in many other countries. </a:t>
            </a:r>
          </a:p>
        </p:txBody>
      </p:sp>
      <p:sp>
        <p:nvSpPr>
          <p:cNvPr id="14" name="Slide Number Placeholder 4">
            <a:extLst>
              <a:ext uri="{FF2B5EF4-FFF2-40B4-BE49-F238E27FC236}">
                <a16:creationId xmlns:a16="http://schemas.microsoft.com/office/drawing/2014/main" id="{4A79F30B-C080-C8C6-54C9-DC55694FAE03}"/>
              </a:ext>
            </a:extLst>
          </p:cNvPr>
          <p:cNvSpPr>
            <a:spLocks noGrp="1"/>
          </p:cNvSpPr>
          <p:nvPr>
            <p:ph type="sldNum" sz="quarter" idx="12"/>
          </p:nvPr>
        </p:nvSpPr>
        <p:spPr>
          <a:xfrm>
            <a:off x="8610600" y="6356350"/>
            <a:ext cx="2743200" cy="365125"/>
          </a:xfrm>
        </p:spPr>
        <p:txBody>
          <a:bodyPr/>
          <a:lstStyle/>
          <a:p>
            <a:pPr>
              <a:spcAft>
                <a:spcPts val="600"/>
              </a:spcAft>
            </a:pPr>
            <a:fld id="{D8DA9DAA-006C-4F4B-980E-E3DF019B24E2}" type="slidenum">
              <a:rPr lang="en-US" smtClean="0"/>
              <a:pPr>
                <a:spcAft>
                  <a:spcPts val="600"/>
                </a:spcAft>
              </a:pPr>
              <a:t>5</a:t>
            </a:fld>
            <a:endParaRPr lang="en-US"/>
          </a:p>
        </p:txBody>
      </p:sp>
      <p:sp>
        <p:nvSpPr>
          <p:cNvPr id="3" name="Text Placeholder 2">
            <a:extLst>
              <a:ext uri="{FF2B5EF4-FFF2-40B4-BE49-F238E27FC236}">
                <a16:creationId xmlns:a16="http://schemas.microsoft.com/office/drawing/2014/main" id="{D14ABC42-7E22-4F59-A0B6-AD98B5CAE0C5}"/>
              </a:ext>
            </a:extLst>
          </p:cNvPr>
          <p:cNvSpPr>
            <a:spLocks/>
          </p:cNvSpPr>
          <p:nvPr/>
        </p:nvSpPr>
        <p:spPr>
          <a:xfrm>
            <a:off x="1180778" y="1825625"/>
            <a:ext cx="4391174" cy="795191"/>
          </a:xfrm>
          <a:prstGeom prst="rect">
            <a:avLst/>
          </a:prstGeom>
        </p:spPr>
        <p:txBody>
          <a:bodyPr/>
          <a:lstStyle/>
          <a:p>
            <a:pPr defTabSz="877824">
              <a:spcAft>
                <a:spcPts val="600"/>
              </a:spcAft>
            </a:pPr>
            <a:r>
              <a:rPr lang="en-US" sz="1728" kern="1200" dirty="0">
                <a:solidFill>
                  <a:schemeClr val="tx1"/>
                </a:solidFill>
                <a:latin typeface="+mn-lt"/>
                <a:ea typeface="+mn-ea"/>
                <a:cs typeface="+mn-cs"/>
              </a:rPr>
              <a:t>Normal Expectations</a:t>
            </a:r>
            <a:endParaRPr lang="en-US" dirty="0"/>
          </a:p>
        </p:txBody>
      </p:sp>
      <p:sp>
        <p:nvSpPr>
          <p:cNvPr id="4" name="Content Placeholder 3">
            <a:extLst>
              <a:ext uri="{FF2B5EF4-FFF2-40B4-BE49-F238E27FC236}">
                <a16:creationId xmlns:a16="http://schemas.microsoft.com/office/drawing/2014/main" id="{1FE9CB6C-6FF8-4B8C-9B41-2DDD39B25DE3}"/>
              </a:ext>
            </a:extLst>
          </p:cNvPr>
          <p:cNvSpPr>
            <a:spLocks/>
          </p:cNvSpPr>
          <p:nvPr/>
        </p:nvSpPr>
        <p:spPr>
          <a:xfrm>
            <a:off x="1180778" y="2620816"/>
            <a:ext cx="4391174" cy="3556147"/>
          </a:xfrm>
          <a:prstGeom prst="rect">
            <a:avLst/>
          </a:prstGeom>
        </p:spPr>
        <p:txBody>
          <a:bodyPr>
            <a:normAutofit/>
          </a:bodyPr>
          <a:lstStyle/>
          <a:p>
            <a:pPr marL="342900" indent="-342900" defTabSz="877824">
              <a:spcAft>
                <a:spcPts val="600"/>
              </a:spcAft>
              <a:buFont typeface="Arial" panose="020B0604020202020204" pitchFamily="34" charset="0"/>
              <a:buChar char="•"/>
            </a:pPr>
            <a:r>
              <a:rPr lang="en-US" sz="1920" kern="1200" dirty="0">
                <a:solidFill>
                  <a:schemeClr val="tx1"/>
                </a:solidFill>
                <a:latin typeface="+mn-lt"/>
                <a:ea typeface="+mn-ea"/>
                <a:cs typeface="+mn-cs"/>
              </a:rPr>
              <a:t>Resumes should be short. Most should be one page in length. Two maximum, but only in exceptional cases.</a:t>
            </a:r>
          </a:p>
          <a:p>
            <a:pPr marL="342900" indent="-342900" defTabSz="877824">
              <a:spcAft>
                <a:spcPts val="600"/>
              </a:spcAft>
              <a:buFont typeface="Arial" panose="020B0604020202020204" pitchFamily="34" charset="0"/>
              <a:buChar char="•"/>
            </a:pPr>
            <a:r>
              <a:rPr lang="en-US" sz="1920" kern="1200" dirty="0">
                <a:solidFill>
                  <a:schemeClr val="tx1"/>
                </a:solidFill>
                <a:latin typeface="+mn-lt"/>
                <a:ea typeface="+mn-ea"/>
                <a:cs typeface="+mn-cs"/>
              </a:rPr>
              <a:t>White paper/background</a:t>
            </a:r>
          </a:p>
          <a:p>
            <a:pPr marL="342900" indent="-342900" defTabSz="877824">
              <a:spcAft>
                <a:spcPts val="600"/>
              </a:spcAft>
              <a:buFont typeface="Arial" panose="020B0604020202020204" pitchFamily="34" charset="0"/>
              <a:buChar char="•"/>
            </a:pPr>
            <a:r>
              <a:rPr lang="en-US" sz="1920" dirty="0"/>
              <a:t>Easy to read font. </a:t>
            </a:r>
            <a:endParaRPr lang="en-US" sz="1920" kern="1200" dirty="0">
              <a:solidFill>
                <a:schemeClr val="tx1"/>
              </a:solidFill>
              <a:latin typeface="+mn-lt"/>
              <a:ea typeface="+mn-ea"/>
              <a:cs typeface="+mn-cs"/>
            </a:endParaRPr>
          </a:p>
          <a:p>
            <a:pPr marL="342900" indent="-342900" defTabSz="877824">
              <a:spcAft>
                <a:spcPts val="600"/>
              </a:spcAft>
              <a:buFont typeface="Arial" panose="020B0604020202020204" pitchFamily="34" charset="0"/>
              <a:buChar char="•"/>
            </a:pPr>
            <a:r>
              <a:rPr lang="en-US" sz="1920" kern="1200" dirty="0">
                <a:solidFill>
                  <a:schemeClr val="tx1"/>
                </a:solidFill>
                <a:latin typeface="+mn-lt"/>
                <a:ea typeface="+mn-ea"/>
                <a:cs typeface="+mn-cs"/>
              </a:rPr>
              <a:t>Most important information</a:t>
            </a:r>
          </a:p>
          <a:p>
            <a:pPr marL="800100" lvl="1" indent="-342900" defTabSz="877824">
              <a:spcAft>
                <a:spcPts val="600"/>
              </a:spcAft>
              <a:buFont typeface="Arial" panose="020B0604020202020204" pitchFamily="34" charset="0"/>
              <a:buChar char="•"/>
            </a:pPr>
            <a:r>
              <a:rPr lang="en-US" sz="1920" dirty="0"/>
              <a:t>Easy to find</a:t>
            </a:r>
          </a:p>
          <a:p>
            <a:pPr marL="800100" lvl="1" indent="-342900" defTabSz="877824">
              <a:spcAft>
                <a:spcPts val="600"/>
              </a:spcAft>
              <a:buFont typeface="Arial" panose="020B0604020202020204" pitchFamily="34" charset="0"/>
              <a:buChar char="•"/>
            </a:pPr>
            <a:r>
              <a:rPr lang="en-US" sz="1920" kern="1200" dirty="0">
                <a:solidFill>
                  <a:schemeClr val="tx1"/>
                </a:solidFill>
                <a:latin typeface="+mn-lt"/>
                <a:ea typeface="+mn-ea"/>
                <a:cs typeface="+mn-cs"/>
              </a:rPr>
              <a:t>Usually at the top</a:t>
            </a:r>
          </a:p>
        </p:txBody>
      </p:sp>
      <p:sp>
        <p:nvSpPr>
          <p:cNvPr id="5" name="Text Placeholder 4">
            <a:extLst>
              <a:ext uri="{FF2B5EF4-FFF2-40B4-BE49-F238E27FC236}">
                <a16:creationId xmlns:a16="http://schemas.microsoft.com/office/drawing/2014/main" id="{2347FB98-C049-45C5-86B4-4CF44B247B2C}"/>
              </a:ext>
            </a:extLst>
          </p:cNvPr>
          <p:cNvSpPr>
            <a:spLocks/>
          </p:cNvSpPr>
          <p:nvPr/>
        </p:nvSpPr>
        <p:spPr>
          <a:xfrm>
            <a:off x="6404200" y="1825624"/>
            <a:ext cx="4412800" cy="795191"/>
          </a:xfrm>
          <a:prstGeom prst="rect">
            <a:avLst/>
          </a:prstGeom>
        </p:spPr>
        <p:txBody>
          <a:bodyPr/>
          <a:lstStyle/>
          <a:p>
            <a:pPr defTabSz="877824">
              <a:spcAft>
                <a:spcPts val="600"/>
              </a:spcAft>
            </a:pPr>
            <a:r>
              <a:rPr lang="en-US" sz="1728" kern="1200" dirty="0">
                <a:solidFill>
                  <a:schemeClr val="tx1"/>
                </a:solidFill>
                <a:latin typeface="+mn-lt"/>
                <a:ea typeface="+mn-ea"/>
                <a:cs typeface="+mn-cs"/>
              </a:rPr>
              <a:t>What not to add</a:t>
            </a:r>
            <a:endParaRPr lang="en-US" dirty="0"/>
          </a:p>
        </p:txBody>
      </p:sp>
      <p:sp>
        <p:nvSpPr>
          <p:cNvPr id="6" name="Content Placeholder 5">
            <a:extLst>
              <a:ext uri="{FF2B5EF4-FFF2-40B4-BE49-F238E27FC236}">
                <a16:creationId xmlns:a16="http://schemas.microsoft.com/office/drawing/2014/main" id="{5A74CB9D-E60B-4C8A-B4E7-23BC1D9FA66E}"/>
              </a:ext>
            </a:extLst>
          </p:cNvPr>
          <p:cNvSpPr>
            <a:spLocks/>
          </p:cNvSpPr>
          <p:nvPr/>
        </p:nvSpPr>
        <p:spPr>
          <a:xfrm>
            <a:off x="6330197" y="2620816"/>
            <a:ext cx="4412800" cy="3556147"/>
          </a:xfrm>
          <a:prstGeom prst="rect">
            <a:avLst/>
          </a:prstGeom>
        </p:spPr>
        <p:txBody>
          <a:bodyPr>
            <a:normAutofit/>
          </a:bodyPr>
          <a:lstStyle/>
          <a:p>
            <a:pPr marL="342900" indent="-342900" defTabSz="877824">
              <a:spcAft>
                <a:spcPts val="600"/>
              </a:spcAft>
              <a:buFont typeface="Arial" panose="020B0604020202020204" pitchFamily="34" charset="0"/>
              <a:buChar char="•"/>
            </a:pPr>
            <a:r>
              <a:rPr lang="en-US" sz="1920" dirty="0"/>
              <a:t>No handwriting</a:t>
            </a:r>
          </a:p>
          <a:p>
            <a:pPr marL="342900" indent="-342900" defTabSz="877824">
              <a:spcAft>
                <a:spcPts val="600"/>
              </a:spcAft>
              <a:buFont typeface="Arial" panose="020B0604020202020204" pitchFamily="34" charset="0"/>
              <a:buChar char="•"/>
            </a:pPr>
            <a:r>
              <a:rPr lang="en-US" sz="1920" dirty="0"/>
              <a:t>No picture</a:t>
            </a:r>
          </a:p>
          <a:p>
            <a:pPr marL="342900" indent="-342900" defTabSz="877824">
              <a:spcAft>
                <a:spcPts val="600"/>
              </a:spcAft>
              <a:buFont typeface="Arial" panose="020B0604020202020204" pitchFamily="34" charset="0"/>
              <a:buChar char="•"/>
            </a:pPr>
            <a:r>
              <a:rPr lang="en-US" sz="1920" dirty="0"/>
              <a:t>No High School Information</a:t>
            </a:r>
          </a:p>
          <a:p>
            <a:pPr marL="342900" indent="-342900" defTabSz="877824">
              <a:spcAft>
                <a:spcPts val="600"/>
              </a:spcAft>
              <a:buFont typeface="Arial" panose="020B0604020202020204" pitchFamily="34" charset="0"/>
              <a:buChar char="•"/>
            </a:pPr>
            <a:r>
              <a:rPr lang="en-US" sz="1920" dirty="0"/>
              <a:t>Limit jobs if they are not relevant </a:t>
            </a:r>
          </a:p>
          <a:p>
            <a:pPr marL="342900" indent="-342900" defTabSz="877824">
              <a:spcAft>
                <a:spcPts val="600"/>
              </a:spcAft>
              <a:buFont typeface="Arial" panose="020B0604020202020204" pitchFamily="34" charset="0"/>
              <a:buChar char="•"/>
            </a:pPr>
            <a:r>
              <a:rPr lang="en-US" sz="1920" dirty="0"/>
              <a:t>Dates are not usually necessary</a:t>
            </a:r>
          </a:p>
          <a:p>
            <a:pPr marL="342900" indent="-342900" defTabSz="877824">
              <a:spcAft>
                <a:spcPts val="600"/>
              </a:spcAft>
              <a:buFont typeface="Arial" panose="020B0604020202020204" pitchFamily="34" charset="0"/>
              <a:buChar char="•"/>
            </a:pPr>
            <a:r>
              <a:rPr lang="en-US" sz="1920" dirty="0"/>
              <a:t>No excessive creativity</a:t>
            </a:r>
          </a:p>
          <a:p>
            <a:pPr marL="342900" indent="-342900" defTabSz="877824">
              <a:spcAft>
                <a:spcPts val="600"/>
              </a:spcAft>
              <a:buFont typeface="Arial" panose="020B0604020202020204" pitchFamily="34" charset="0"/>
              <a:buChar char="•"/>
            </a:pPr>
            <a:r>
              <a:rPr lang="en-US" sz="1920" dirty="0"/>
              <a:t>No robots</a:t>
            </a:r>
          </a:p>
          <a:p>
            <a:pPr marL="342900" indent="-342900" defTabSz="877824">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12476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a:lstStyle/>
          <a:p>
            <a:r>
              <a:rPr lang="en-US" b="1" cap="all" spc="400" dirty="0">
                <a:solidFill>
                  <a:schemeClr val="bg1"/>
                </a:solidFill>
                <a:latin typeface="+mn-lt"/>
              </a:rPr>
              <a:t>The first commandment</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a:normAutofit/>
          </a:bodyPr>
          <a:lstStyle/>
          <a:p>
            <a:r>
              <a:rPr lang="en-US" sz="4000" dirty="0">
                <a:solidFill>
                  <a:schemeClr val="bg1"/>
                </a:solidFill>
              </a:rPr>
              <a:t>Thou shalt put nothing in thy resume that will get thee screened out. </a:t>
            </a:r>
            <a:endParaRPr lang="en-US" sz="4000" dirty="0"/>
          </a:p>
        </p:txBody>
      </p:sp>
    </p:spTree>
    <p:extLst>
      <p:ext uri="{BB962C8B-B14F-4D97-AF65-F5344CB8AC3E}">
        <p14:creationId xmlns:p14="http://schemas.microsoft.com/office/powerpoint/2010/main" val="222788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00846" y="334146"/>
            <a:ext cx="10771632" cy="1325563"/>
          </a:xfrm>
        </p:spPr>
        <p:txBody>
          <a:bodyPr/>
          <a:lstStyle/>
          <a:p>
            <a:pPr algn="ctr"/>
            <a:r>
              <a:rPr lang="en-US" dirty="0"/>
              <a:t>Second Commandment</a:t>
            </a:r>
          </a:p>
        </p:txBody>
      </p:sp>
      <p:sp>
        <p:nvSpPr>
          <p:cNvPr id="5" name="Footer Placeholder 4">
            <a:extLst>
              <a:ext uri="{FF2B5EF4-FFF2-40B4-BE49-F238E27FC236}">
                <a16:creationId xmlns:a16="http://schemas.microsoft.com/office/drawing/2014/main" id="{63B7C214-9C4B-410D-816A-6B3C8059C7BA}"/>
              </a:ext>
            </a:extLst>
          </p:cNvPr>
          <p:cNvSpPr>
            <a:spLocks noGrp="1"/>
          </p:cNvSpPr>
          <p:nvPr>
            <p:ph type="ftr" sz="quarter" idx="11"/>
          </p:nvPr>
        </p:nvSpPr>
        <p:spPr>
          <a:xfrm>
            <a:off x="576040" y="6064954"/>
            <a:ext cx="11221244" cy="365125"/>
          </a:xfrm>
        </p:spPr>
        <p:txBody>
          <a:bodyPr/>
          <a:lstStyle/>
          <a:p>
            <a:r>
              <a:rPr lang="en-US" sz="2800" dirty="0"/>
              <a:t>Resumes are used more for screening you out than showing why you are the best candidate</a:t>
            </a:r>
          </a:p>
        </p:txBody>
      </p:sp>
      <p:graphicFrame>
        <p:nvGraphicFramePr>
          <p:cNvPr id="7" name="Content Placeholder 2" descr="Team SmartArt graphic">
            <a:extLst>
              <a:ext uri="{FF2B5EF4-FFF2-40B4-BE49-F238E27FC236}">
                <a16:creationId xmlns:a16="http://schemas.microsoft.com/office/drawing/2014/main" id="{03C6056F-38E4-47B4-87B7-F1F7D129B648}"/>
              </a:ext>
            </a:extLst>
          </p:cNvPr>
          <p:cNvGraphicFramePr>
            <a:graphicFrameLocks noGrp="1"/>
          </p:cNvGraphicFramePr>
          <p:nvPr>
            <p:ph idx="1"/>
            <p:extLst>
              <p:ext uri="{D42A27DB-BD31-4B8C-83A1-F6EECF244321}">
                <p14:modId xmlns:p14="http://schemas.microsoft.com/office/powerpoint/2010/main" val="2815024253"/>
              </p:ext>
            </p:extLst>
          </p:nvPr>
        </p:nvGraphicFramePr>
        <p:xfrm>
          <a:off x="576485" y="2001354"/>
          <a:ext cx="107711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p:txBody>
          <a:bodyPr/>
          <a:lstStyle/>
          <a:p>
            <a:fld id="{D8DA9DAA-006C-4F4B-980E-E3DF019B24E2}" type="slidenum">
              <a:rPr lang="en-US" smtClean="0"/>
              <a:pPr/>
              <a:t>7</a:t>
            </a:fld>
            <a:endParaRPr lang="en-US" dirty="0"/>
          </a:p>
        </p:txBody>
      </p:sp>
      <p:sp>
        <p:nvSpPr>
          <p:cNvPr id="8" name="Footer Placeholder 4">
            <a:extLst>
              <a:ext uri="{FF2B5EF4-FFF2-40B4-BE49-F238E27FC236}">
                <a16:creationId xmlns:a16="http://schemas.microsoft.com/office/drawing/2014/main" id="{5542C175-704C-908C-58D3-6EE90E10D65C}"/>
              </a:ext>
            </a:extLst>
          </p:cNvPr>
          <p:cNvSpPr txBox="1">
            <a:spLocks/>
          </p:cNvSpPr>
          <p:nvPr/>
        </p:nvSpPr>
        <p:spPr>
          <a:xfrm>
            <a:off x="728440" y="1737096"/>
            <a:ext cx="11221244"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t>Thou shalt have thy resume screened</a:t>
            </a:r>
          </a:p>
        </p:txBody>
      </p:sp>
    </p:spTree>
    <p:extLst>
      <p:ext uri="{BB962C8B-B14F-4D97-AF65-F5344CB8AC3E}">
        <p14:creationId xmlns:p14="http://schemas.microsoft.com/office/powerpoint/2010/main" val="227002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BB93B6-2FDC-6867-D73E-14D201BC3112}"/>
              </a:ext>
            </a:extLst>
          </p:cNvPr>
          <p:cNvSpPr>
            <a:spLocks noGrp="1"/>
          </p:cNvSpPr>
          <p:nvPr>
            <p:ph type="title"/>
          </p:nvPr>
        </p:nvSpPr>
        <p:spPr>
          <a:xfrm>
            <a:off x="838200" y="365125"/>
            <a:ext cx="10515600" cy="1325563"/>
          </a:xfrm>
        </p:spPr>
        <p:txBody>
          <a:bodyPr anchor="ctr">
            <a:normAutofit/>
          </a:bodyPr>
          <a:lstStyle/>
          <a:p>
            <a:r>
              <a:rPr lang="en-US"/>
              <a:t>The first stop for your Resume is a big pile of resumes</a:t>
            </a:r>
            <a:endParaRPr lang="en-US" dirty="0"/>
          </a:p>
        </p:txBody>
      </p:sp>
      <p:sp>
        <p:nvSpPr>
          <p:cNvPr id="8" name="Content Placeholder 7">
            <a:extLst>
              <a:ext uri="{FF2B5EF4-FFF2-40B4-BE49-F238E27FC236}">
                <a16:creationId xmlns:a16="http://schemas.microsoft.com/office/drawing/2014/main" id="{29431BA9-5E99-681B-C35E-2DE576035662}"/>
              </a:ext>
            </a:extLst>
          </p:cNvPr>
          <p:cNvSpPr>
            <a:spLocks noGrp="1"/>
          </p:cNvSpPr>
          <p:nvPr>
            <p:ph sz="half" idx="1"/>
          </p:nvPr>
        </p:nvSpPr>
        <p:spPr>
          <a:xfrm>
            <a:off x="1444752" y="1825625"/>
            <a:ext cx="4553712" cy="4351338"/>
          </a:xfrm>
        </p:spPr>
        <p:txBody>
          <a:bodyPr>
            <a:normAutofit/>
          </a:bodyPr>
          <a:lstStyle/>
          <a:p>
            <a:r>
              <a:rPr lang="en-US" sz="2200" dirty="0"/>
              <a:t>Traditionally (and still today) some low-ranking person would screen resumes from to select 10</a:t>
            </a:r>
          </a:p>
          <a:p>
            <a:r>
              <a:rPr lang="en-US" sz="2200" dirty="0"/>
              <a:t>Screening may not also be done partially or fully by AI</a:t>
            </a:r>
          </a:p>
          <a:p>
            <a:r>
              <a:rPr lang="en-US" sz="2200" dirty="0"/>
              <a:t>A much smaller number will usually be screened by a higher-ranking person…but not the decision maker</a:t>
            </a:r>
          </a:p>
          <a:p>
            <a:r>
              <a:rPr lang="en-US" sz="2200" dirty="0"/>
              <a:t>No decision maker is going to read more than 10 resumes.</a:t>
            </a:r>
          </a:p>
          <a:p>
            <a:pPr marL="0" indent="0">
              <a:buNone/>
            </a:pPr>
            <a:endParaRPr lang="en-US" sz="2200" dirty="0"/>
          </a:p>
        </p:txBody>
      </p:sp>
      <p:pic>
        <p:nvPicPr>
          <p:cNvPr id="12" name="Picture 11">
            <a:extLst>
              <a:ext uri="{FF2B5EF4-FFF2-40B4-BE49-F238E27FC236}">
                <a16:creationId xmlns:a16="http://schemas.microsoft.com/office/drawing/2014/main" id="{D4BAF022-D5A4-71CE-5B06-35A654E5E871}"/>
              </a:ext>
            </a:extLst>
          </p:cNvPr>
          <p:cNvPicPr>
            <a:picLocks noChangeAspect="1"/>
          </p:cNvPicPr>
          <p:nvPr/>
        </p:nvPicPr>
        <p:blipFill rotWithShape="1">
          <a:blip r:embed="rId2"/>
          <a:srcRect t="1259" r="-3" b="-3"/>
          <a:stretch/>
        </p:blipFill>
        <p:spPr>
          <a:xfrm>
            <a:off x="6784848" y="1825625"/>
            <a:ext cx="4553712" cy="4351338"/>
          </a:xfrm>
          <a:prstGeom prst="rect">
            <a:avLst/>
          </a:prstGeom>
          <a:noFill/>
        </p:spPr>
      </p:pic>
      <p:sp>
        <p:nvSpPr>
          <p:cNvPr id="5" name="Slide Number Placeholder 4" hidden="1">
            <a:extLst>
              <a:ext uri="{FF2B5EF4-FFF2-40B4-BE49-F238E27FC236}">
                <a16:creationId xmlns:a16="http://schemas.microsoft.com/office/drawing/2014/main" id="{2625A5E5-E811-CCAB-746E-3C7DEDEB5867}"/>
              </a:ext>
            </a:extLst>
          </p:cNvPr>
          <p:cNvSpPr>
            <a:spLocks noGrp="1"/>
          </p:cNvSpPr>
          <p:nvPr>
            <p:ph type="sldNum" sz="quarter" idx="4294967295"/>
          </p:nvPr>
        </p:nvSpPr>
        <p:spPr>
          <a:xfrm>
            <a:off x="8610600" y="6356350"/>
            <a:ext cx="2743200" cy="365125"/>
          </a:xfrm>
        </p:spPr>
        <p:txBody>
          <a:bodyPr/>
          <a:lstStyle/>
          <a:p>
            <a:pPr>
              <a:spcAft>
                <a:spcPts val="600"/>
              </a:spcAft>
            </a:pPr>
            <a:fld id="{D8DA9DAA-006C-4F4B-980E-E3DF019B24E2}" type="slidenum">
              <a:rPr lang="en-US" smtClean="0"/>
              <a:pPr>
                <a:spcAft>
                  <a:spcPts val="600"/>
                </a:spcAft>
              </a:pPr>
              <a:t>8</a:t>
            </a:fld>
            <a:endParaRPr lang="en-US"/>
          </a:p>
        </p:txBody>
      </p:sp>
    </p:spTree>
    <p:extLst>
      <p:ext uri="{BB962C8B-B14F-4D97-AF65-F5344CB8AC3E}">
        <p14:creationId xmlns:p14="http://schemas.microsoft.com/office/powerpoint/2010/main" val="3904510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3BBC-2D87-1D5B-9053-03F7ACB10480}"/>
              </a:ext>
            </a:extLst>
          </p:cNvPr>
          <p:cNvSpPr>
            <a:spLocks noGrp="1"/>
          </p:cNvSpPr>
          <p:nvPr>
            <p:ph type="title"/>
          </p:nvPr>
        </p:nvSpPr>
        <p:spPr/>
        <p:txBody>
          <a:bodyPr/>
          <a:lstStyle/>
          <a:p>
            <a:r>
              <a:rPr lang="en-US" dirty="0"/>
              <a:t>Getting through the screening</a:t>
            </a:r>
          </a:p>
        </p:txBody>
      </p:sp>
      <p:sp>
        <p:nvSpPr>
          <p:cNvPr id="3" name="Content Placeholder 2">
            <a:extLst>
              <a:ext uri="{FF2B5EF4-FFF2-40B4-BE49-F238E27FC236}">
                <a16:creationId xmlns:a16="http://schemas.microsoft.com/office/drawing/2014/main" id="{2E6E4E39-86D8-3571-584C-B0092CB082F3}"/>
              </a:ext>
            </a:extLst>
          </p:cNvPr>
          <p:cNvSpPr>
            <a:spLocks noGrp="1"/>
          </p:cNvSpPr>
          <p:nvPr>
            <p:ph sz="half" idx="1"/>
          </p:nvPr>
        </p:nvSpPr>
        <p:spPr>
          <a:xfrm>
            <a:off x="838200" y="1556426"/>
            <a:ext cx="7431157" cy="5048655"/>
          </a:xfrm>
        </p:spPr>
        <p:txBody>
          <a:bodyPr>
            <a:normAutofit fontScale="92500" lnSpcReduction="10000"/>
          </a:bodyPr>
          <a:lstStyle/>
          <a:p>
            <a:r>
              <a:rPr lang="en-US" dirty="0"/>
              <a:t>Make your REAL qualifications clear:</a:t>
            </a:r>
          </a:p>
          <a:p>
            <a:pPr lvl="1"/>
            <a:r>
              <a:rPr lang="en-US" sz="2400" dirty="0"/>
              <a:t>Education</a:t>
            </a:r>
          </a:p>
          <a:p>
            <a:pPr lvl="1"/>
            <a:r>
              <a:rPr lang="en-US" sz="2400" dirty="0"/>
              <a:t>Certifications</a:t>
            </a:r>
          </a:p>
          <a:p>
            <a:pPr lvl="1"/>
            <a:r>
              <a:rPr lang="en-US" sz="2400" b="1" dirty="0"/>
              <a:t>Relevant</a:t>
            </a:r>
            <a:r>
              <a:rPr lang="en-US" sz="2400" dirty="0"/>
              <a:t> experience</a:t>
            </a:r>
          </a:p>
          <a:p>
            <a:r>
              <a:rPr lang="en-US" sz="2800" dirty="0"/>
              <a:t>Follow this with things may put you over the top</a:t>
            </a:r>
          </a:p>
          <a:p>
            <a:pPr lvl="1"/>
            <a:r>
              <a:rPr lang="en-US" sz="2400" dirty="0"/>
              <a:t>Special qualification</a:t>
            </a:r>
          </a:p>
          <a:p>
            <a:pPr lvl="1"/>
            <a:r>
              <a:rPr lang="en-US" sz="2400" dirty="0"/>
              <a:t>Memberships</a:t>
            </a:r>
          </a:p>
          <a:p>
            <a:pPr lvl="1"/>
            <a:r>
              <a:rPr lang="en-US" sz="2400" dirty="0"/>
              <a:t>Leadership positions</a:t>
            </a:r>
          </a:p>
          <a:p>
            <a:pPr lvl="1"/>
            <a:r>
              <a:rPr lang="en-US" sz="2400" dirty="0"/>
              <a:t>References</a:t>
            </a:r>
          </a:p>
          <a:p>
            <a:r>
              <a:rPr lang="en-US" sz="2800" dirty="0"/>
              <a:t>Use key words and language common in SW jobs </a:t>
            </a:r>
          </a:p>
          <a:p>
            <a:pPr lvl="1"/>
            <a:r>
              <a:rPr lang="en-US" sz="2400" dirty="0"/>
              <a:t>Generic</a:t>
            </a:r>
          </a:p>
          <a:p>
            <a:pPr lvl="1"/>
            <a:r>
              <a:rPr lang="en-US" sz="2400" dirty="0"/>
              <a:t>Sector specific</a:t>
            </a:r>
          </a:p>
          <a:p>
            <a:pPr marL="0" indent="0">
              <a:buNone/>
            </a:pPr>
            <a:endParaRPr lang="en-US" sz="2800" dirty="0"/>
          </a:p>
        </p:txBody>
      </p:sp>
      <p:pic>
        <p:nvPicPr>
          <p:cNvPr id="6" name="Content Placeholder 5">
            <a:extLst>
              <a:ext uri="{FF2B5EF4-FFF2-40B4-BE49-F238E27FC236}">
                <a16:creationId xmlns:a16="http://schemas.microsoft.com/office/drawing/2014/main" id="{CE989E10-4A5A-2D57-C529-DEA7229FD9B6}"/>
              </a:ext>
            </a:extLst>
          </p:cNvPr>
          <p:cNvPicPr>
            <a:picLocks noGrp="1" noChangeAspect="1"/>
          </p:cNvPicPr>
          <p:nvPr>
            <p:ph sz="half" idx="2"/>
          </p:nvPr>
        </p:nvPicPr>
        <p:blipFill>
          <a:blip r:embed="rId3"/>
          <a:stretch>
            <a:fillRect/>
          </a:stretch>
        </p:blipFill>
        <p:spPr>
          <a:xfrm>
            <a:off x="8365382" y="1825625"/>
            <a:ext cx="2988418" cy="4351338"/>
          </a:xfrm>
        </p:spPr>
      </p:pic>
    </p:spTree>
    <p:extLst>
      <p:ext uri="{BB962C8B-B14F-4D97-AF65-F5344CB8AC3E}">
        <p14:creationId xmlns:p14="http://schemas.microsoft.com/office/powerpoint/2010/main" val="2997952880"/>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 id="{D860ABA3-507A-4DC6-8D34-B6D2FE41A3BA}" vid="{BBA8DB39-4D39-4790-8D8A-7FB22E9634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F979E8A1-055A-4751-97E9-E6B1F9E21214}">
  <ds:schemaRefs>
    <ds:schemaRef ds:uri="http://schemas.microsoft.com/sharepoint/v3/contenttype/forms"/>
  </ds:schemaRefs>
</ds:datastoreItem>
</file>

<file path=customXml/itemProps2.xml><?xml version="1.0" encoding="utf-8"?>
<ds:datastoreItem xmlns:ds="http://schemas.openxmlformats.org/officeDocument/2006/customXml" ds:itemID="{64958658-F0F0-4C75-A3B7-276A0C8E9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D08CD0-82A3-4566-9B63-BB91B2D8976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{6655FD26-BA56-4B0A-A42A-9812D37E8314}tf89338750_win32</Template>
  <TotalTime>1378</TotalTime>
  <Words>2081</Words>
  <Application>Microsoft Office PowerPoint</Application>
  <PresentationFormat>Widescreen</PresentationFormat>
  <Paragraphs>271</Paragraphs>
  <Slides>27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Univers</vt:lpstr>
      <vt:lpstr>GradientUnivers</vt:lpstr>
      <vt:lpstr>Crafting Effective resumes for recent MSW graduates</vt:lpstr>
      <vt:lpstr>Shout out to my co-authors:</vt:lpstr>
      <vt:lpstr>Agenda</vt:lpstr>
      <vt:lpstr>Curriculum VitaeLebenslaufResume </vt:lpstr>
      <vt:lpstr>Resumes in the USA</vt:lpstr>
      <vt:lpstr>The first commandment</vt:lpstr>
      <vt:lpstr>Second Commandment</vt:lpstr>
      <vt:lpstr>The first stop for your Resume is a big pile of resumes</vt:lpstr>
      <vt:lpstr>Getting through the screening</vt:lpstr>
      <vt:lpstr>How to get screened out</vt:lpstr>
      <vt:lpstr>“I thought I was supposed to have a goal, objective”</vt:lpstr>
      <vt:lpstr>“But shouldn’t I tell them what position I am going for?”</vt:lpstr>
      <vt:lpstr>Rich’s  Suggested  order</vt:lpstr>
      <vt:lpstr>Qualifications</vt:lpstr>
      <vt:lpstr>Skills and Actions  over Positions Held</vt:lpstr>
      <vt:lpstr>Honors, awards, certifications, in school and prior to school…</vt:lpstr>
      <vt:lpstr>Calling Card</vt:lpstr>
      <vt:lpstr>But what about AI?</vt:lpstr>
      <vt:lpstr>Robot Overlords?  Not quite…</vt:lpstr>
      <vt:lpstr>Screening with AI</vt:lpstr>
      <vt:lpstr>What could go wrong  screening with AI? GIGO part 1 </vt:lpstr>
      <vt:lpstr>There will be more ATS GIGO part 2</vt:lpstr>
      <vt:lpstr>What can you do about AI Screening?</vt:lpstr>
      <vt:lpstr>What else can you do?</vt:lpstr>
      <vt:lpstr>About employers…</vt:lpstr>
      <vt:lpstr>There’s got to be  a better way!</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Crafting Effective resumes for recent MSW graduates</dc:title>
  <dc:creator>Richard Beaulaurier</dc:creator>
  <cp:lastModifiedBy>Richard Beaulaurier</cp:lastModifiedBy>
  <cp:revision>5</cp:revision>
  <dcterms:created xsi:type="dcterms:W3CDTF">2023-11-30T00:40:38Z</dcterms:created>
  <dcterms:modified xsi:type="dcterms:W3CDTF">2024-01-28T00:51:28Z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