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87" r:id="rId3"/>
    <p:sldId id="271" r:id="rId4"/>
    <p:sldId id="272" r:id="rId5"/>
    <p:sldId id="274" r:id="rId6"/>
    <p:sldId id="278" r:id="rId7"/>
    <p:sldId id="276" r:id="rId8"/>
    <p:sldId id="273" r:id="rId9"/>
    <p:sldId id="279" r:id="rId10"/>
    <p:sldId id="283" r:id="rId11"/>
    <p:sldId id="285" r:id="rId12"/>
    <p:sldId id="286" r:id="rId13"/>
    <p:sldId id="277" r:id="rId14"/>
    <p:sldId id="284" r:id="rId15"/>
    <p:sldId id="256" r:id="rId16"/>
    <p:sldId id="268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82" r:id="rId29"/>
    <p:sldId id="280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empel.fiu.edu/_assets/docs/fiu_social_welfare_phd_handbook_2019_12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fiu.edu/plagiarism" TargetMode="External"/><Relationship Id="rId2" Type="http://schemas.openxmlformats.org/officeDocument/2006/relationships/hyperlink" Target="https://case.fiu.edu/opportunities/internships-jobs/clinical-experiences/plagiarism-tutoria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fiu.edu/rcr/training/" TargetMode="External"/><Relationship Id="rId2" Type="http://schemas.openxmlformats.org/officeDocument/2006/relationships/hyperlink" Target="https://research.fiu.edu/ir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earch.fiu.edu/research-misconduct/" TargetMode="External"/><Relationship Id="rId4" Type="http://schemas.openxmlformats.org/officeDocument/2006/relationships/hyperlink" Target="https://gradschool.fiu.edu/rcr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school.fiu.edu/facultystaff/#toggle-id-18-closed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ksydnor@fiu.edu" TargetMode="External"/><Relationship Id="rId2" Type="http://schemas.openxmlformats.org/officeDocument/2006/relationships/hyperlink" Target="mailto:beau@fiu.edu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eau.fiu.edu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uoffcampushousing.com/" TargetMode="External"/><Relationship Id="rId2" Type="http://schemas.openxmlformats.org/officeDocument/2006/relationships/hyperlink" Target="https://studentaffairs.fiu.edu/campus-services/housing-and-residential-lif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adschool.fiu.edu/gpsc/" TargetMode="External"/><Relationship Id="rId2" Type="http://schemas.openxmlformats.org/officeDocument/2006/relationships/hyperlink" Target="https://www.fiu.edu/student-lif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iu.edu/student-life/campus-highlights/index.html" TargetMode="External"/><Relationship Id="rId5" Type="http://schemas.openxmlformats.org/officeDocument/2006/relationships/hyperlink" Target="https://www.fiu.edu/student-life/arts-and-culture/index.html" TargetMode="External"/><Relationship Id="rId4" Type="http://schemas.openxmlformats.org/officeDocument/2006/relationships/hyperlink" Target="https://www.fiu.edu/student-life/student-involvement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eau.fiu.edu/" TargetMode="External"/><Relationship Id="rId2" Type="http://schemas.openxmlformats.org/officeDocument/2006/relationships/hyperlink" Target="http://beau.fiu.edu/reference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5A0E8-3CA8-406F-9630-B7F8CD0C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923" y="2598737"/>
            <a:ext cx="9638153" cy="2668377"/>
          </a:xfrm>
          <a:effectLst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Annual PhD Student Meeting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or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Getting Oriented to the Doctoral Program in SW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Phases I, II and III</a:t>
            </a:r>
          </a:p>
        </p:txBody>
      </p:sp>
    </p:spTree>
    <p:extLst>
      <p:ext uri="{BB962C8B-B14F-4D97-AF65-F5344CB8AC3E}">
        <p14:creationId xmlns:p14="http://schemas.microsoft.com/office/powerpoint/2010/main" val="232209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D342-DD72-0741-C7CD-6AC5B9A5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5729E-F299-C11D-0555-E2E46DD0D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Located here: </a:t>
            </a:r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https://stempel.fiu.edu/_assets/docs/fiu_social_welfare_phd_handbook_2019_1201.pdf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/>
              <a:t>If you do a web search, make sure it is the one from 2019.</a:t>
            </a:r>
          </a:p>
          <a:p>
            <a:pPr lvl="1"/>
            <a:r>
              <a:rPr lang="en-US" dirty="0"/>
              <a:t>FIU is prone to having zombie pages</a:t>
            </a:r>
          </a:p>
          <a:p>
            <a:pPr lvl="1"/>
            <a:r>
              <a:rPr lang="en-US" dirty="0"/>
              <a:t>Any other “handbook” that you find is out of date.</a:t>
            </a:r>
          </a:p>
        </p:txBody>
      </p:sp>
    </p:spTree>
    <p:extLst>
      <p:ext uri="{BB962C8B-B14F-4D97-AF65-F5344CB8AC3E}">
        <p14:creationId xmlns:p14="http://schemas.microsoft.com/office/powerpoint/2010/main" val="92029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0270F94-6E56-4766-CF31-AC3793EA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057" y="1026726"/>
            <a:ext cx="3217940" cy="4804549"/>
          </a:xfrm>
        </p:spPr>
        <p:txBody>
          <a:bodyPr anchor="ctr">
            <a:normAutofit/>
          </a:bodyPr>
          <a:lstStyle/>
          <a:p>
            <a:r>
              <a:rPr lang="en-US" sz="3600"/>
              <a:t>Plagiarism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D5A3C5-B86C-1E90-B554-0160FE832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1026726"/>
            <a:ext cx="6261258" cy="4804549"/>
          </a:xfrm>
          <a:effectLst/>
        </p:spPr>
        <p:txBody>
          <a:bodyPr>
            <a:normAutofit/>
          </a:bodyPr>
          <a:lstStyle/>
          <a:p>
            <a:r>
              <a:rPr lang="en-US" dirty="0"/>
              <a:t>There has been a rash of plagiarism in academia, and a handful known cases in FIU dissertations</a:t>
            </a:r>
          </a:p>
          <a:p>
            <a:r>
              <a:rPr lang="en-US" dirty="0"/>
              <a:t>Some resources for recognizing and avoiding plagiarism:</a:t>
            </a:r>
          </a:p>
          <a:p>
            <a:pPr lvl="1"/>
            <a:r>
              <a:rPr lang="en-US" u="sng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https://case.fiu.edu/opportunities/internships-jobs/clinical-experiences/plagiarism-tutorial/</a:t>
            </a:r>
            <a:endParaRPr lang="en-US" u="sng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u="sng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https://library.fiu.edu/plagiarism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/>
              <a:t>How it often happens, and advice for avoiding inadvertent plagiarism</a:t>
            </a:r>
          </a:p>
          <a:p>
            <a:r>
              <a:rPr lang="en-US" dirty="0"/>
              <a:t>Resources FIU uses</a:t>
            </a:r>
          </a:p>
          <a:p>
            <a:pPr lvl="1"/>
            <a:r>
              <a:rPr lang="en-US" dirty="0"/>
              <a:t>Turnitin (Required in Stempel</a:t>
            </a:r>
          </a:p>
          <a:p>
            <a:pPr lvl="1"/>
            <a:r>
              <a:rPr lang="en-US" dirty="0"/>
              <a:t>I-</a:t>
            </a:r>
            <a:r>
              <a:rPr lang="en-US" dirty="0" err="1"/>
              <a:t>Thenticate</a:t>
            </a:r>
            <a:r>
              <a:rPr lang="en-US" dirty="0"/>
              <a:t> (in beta test)</a:t>
            </a:r>
          </a:p>
          <a:p>
            <a:r>
              <a:rPr lang="en-US" dirty="0"/>
              <a:t>How the we use Turnitin in class and the college.</a:t>
            </a:r>
          </a:p>
        </p:txBody>
      </p:sp>
    </p:spTree>
    <p:extLst>
      <p:ext uri="{BB962C8B-B14F-4D97-AF65-F5344CB8AC3E}">
        <p14:creationId xmlns:p14="http://schemas.microsoft.com/office/powerpoint/2010/main" val="357713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BB7FB-6FD3-F94C-5322-493507FE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2825" y="1303113"/>
            <a:ext cx="3372079" cy="4251775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dirty="0"/>
              <a:t>Responsible Conduct of Research (RCR)</a:t>
            </a:r>
          </a:p>
        </p:txBody>
      </p:sp>
      <p:sp useBgFill="1">
        <p:nvSpPr>
          <p:cNvPr id="20" name="Freeform: Shape 16">
            <a:extLst>
              <a:ext uri="{FF2B5EF4-FFF2-40B4-BE49-F238E27FC236}">
                <a16:creationId xmlns:a16="http://schemas.microsoft.com/office/drawing/2014/main" id="{68F2977E-E0AE-4EB4-A059-59E908E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666761" y="-666761"/>
            <a:ext cx="6858002" cy="8191524"/>
          </a:xfrm>
          <a:custGeom>
            <a:avLst/>
            <a:gdLst>
              <a:gd name="connsiteX0" fmla="*/ 6858002 w 6858002"/>
              <a:gd name="connsiteY0" fmla="*/ 6080676 h 8191524"/>
              <a:gd name="connsiteX1" fmla="*/ 3829244 w 6858002"/>
              <a:gd name="connsiteY1" fmla="*/ 8068294 h 8191524"/>
              <a:gd name="connsiteX2" fmla="*/ 3827371 w 6858002"/>
              <a:gd name="connsiteY2" fmla="*/ 8069839 h 8191524"/>
              <a:gd name="connsiteX3" fmla="*/ 3824585 w 6858002"/>
              <a:gd name="connsiteY3" fmla="*/ 8071350 h 8191524"/>
              <a:gd name="connsiteX4" fmla="*/ 3798695 w 6858002"/>
              <a:gd name="connsiteY4" fmla="*/ 8088342 h 8191524"/>
              <a:gd name="connsiteX5" fmla="*/ 3785013 w 6858002"/>
              <a:gd name="connsiteY5" fmla="*/ 8092830 h 8191524"/>
              <a:gd name="connsiteX6" fmla="*/ 3706341 w 6858002"/>
              <a:gd name="connsiteY6" fmla="*/ 8135531 h 8191524"/>
              <a:gd name="connsiteX7" fmla="*/ 3429000 w 6858002"/>
              <a:gd name="connsiteY7" fmla="*/ 8191524 h 8191524"/>
              <a:gd name="connsiteX8" fmla="*/ 3151660 w 6858002"/>
              <a:gd name="connsiteY8" fmla="*/ 8135531 h 8191524"/>
              <a:gd name="connsiteX9" fmla="*/ 3072998 w 6858002"/>
              <a:gd name="connsiteY9" fmla="*/ 8092835 h 8191524"/>
              <a:gd name="connsiteX10" fmla="*/ 3059300 w 6858002"/>
              <a:gd name="connsiteY10" fmla="*/ 8088342 h 8191524"/>
              <a:gd name="connsiteX11" fmla="*/ 3033385 w 6858002"/>
              <a:gd name="connsiteY11" fmla="*/ 8071334 h 8191524"/>
              <a:gd name="connsiteX12" fmla="*/ 3030629 w 6858002"/>
              <a:gd name="connsiteY12" fmla="*/ 8069839 h 8191524"/>
              <a:gd name="connsiteX13" fmla="*/ 3028777 w 6858002"/>
              <a:gd name="connsiteY13" fmla="*/ 8068310 h 8191524"/>
              <a:gd name="connsiteX14" fmla="*/ 2 w 6858002"/>
              <a:gd name="connsiteY14" fmla="*/ 6080676 h 8191524"/>
              <a:gd name="connsiteX15" fmla="*/ 6858002 w 6858002"/>
              <a:gd name="connsiteY15" fmla="*/ 0 h 8191524"/>
              <a:gd name="connsiteX16" fmla="*/ 6858002 w 6858002"/>
              <a:gd name="connsiteY16" fmla="*/ 2634972 h 8191524"/>
              <a:gd name="connsiteX17" fmla="*/ 6858002 w 6858002"/>
              <a:gd name="connsiteY17" fmla="*/ 2984308 h 8191524"/>
              <a:gd name="connsiteX18" fmla="*/ 6858002 w 6858002"/>
              <a:gd name="connsiteY18" fmla="*/ 3291840 h 8191524"/>
              <a:gd name="connsiteX19" fmla="*/ 6858002 w 6858002"/>
              <a:gd name="connsiteY19" fmla="*/ 6080675 h 8191524"/>
              <a:gd name="connsiteX20" fmla="*/ 2 w 6858002"/>
              <a:gd name="connsiteY20" fmla="*/ 6080675 h 8191524"/>
              <a:gd name="connsiteX21" fmla="*/ 2 w 6858002"/>
              <a:gd name="connsiteY21" fmla="*/ 3291840 h 8191524"/>
              <a:gd name="connsiteX22" fmla="*/ 0 w 6858002"/>
              <a:gd name="connsiteY22" fmla="*/ 3291840 h 8191524"/>
              <a:gd name="connsiteX23" fmla="*/ 0 w 6858002"/>
              <a:gd name="connsiteY23" fmla="*/ 0 h 819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2" h="8191524">
                <a:moveTo>
                  <a:pt x="6858002" y="6080676"/>
                </a:moveTo>
                <a:lnTo>
                  <a:pt x="3829244" y="8068294"/>
                </a:lnTo>
                <a:lnTo>
                  <a:pt x="3827371" y="8069839"/>
                </a:lnTo>
                <a:lnTo>
                  <a:pt x="3824585" y="8071350"/>
                </a:lnTo>
                <a:lnTo>
                  <a:pt x="3798695" y="8088342"/>
                </a:lnTo>
                <a:lnTo>
                  <a:pt x="3785013" y="8092830"/>
                </a:lnTo>
                <a:lnTo>
                  <a:pt x="3706341" y="8135531"/>
                </a:lnTo>
                <a:cubicBezTo>
                  <a:pt x="3621098" y="8171586"/>
                  <a:pt x="3527377" y="8191524"/>
                  <a:pt x="3429000" y="8191524"/>
                </a:cubicBezTo>
                <a:cubicBezTo>
                  <a:pt x="3330623" y="8191524"/>
                  <a:pt x="3236903" y="8171586"/>
                  <a:pt x="3151660" y="8135531"/>
                </a:cubicBezTo>
                <a:lnTo>
                  <a:pt x="3072998" y="8092835"/>
                </a:lnTo>
                <a:lnTo>
                  <a:pt x="3059300" y="8088342"/>
                </a:lnTo>
                <a:lnTo>
                  <a:pt x="3033385" y="8071334"/>
                </a:lnTo>
                <a:lnTo>
                  <a:pt x="3030629" y="8069839"/>
                </a:lnTo>
                <a:lnTo>
                  <a:pt x="3028777" y="8068310"/>
                </a:lnTo>
                <a:lnTo>
                  <a:pt x="2" y="6080676"/>
                </a:lnTo>
                <a:close/>
                <a:moveTo>
                  <a:pt x="6858002" y="0"/>
                </a:moveTo>
                <a:lnTo>
                  <a:pt x="6858002" y="2634972"/>
                </a:lnTo>
                <a:lnTo>
                  <a:pt x="6858002" y="2984308"/>
                </a:lnTo>
                <a:lnTo>
                  <a:pt x="6858002" y="3291840"/>
                </a:lnTo>
                <a:lnTo>
                  <a:pt x="6858002" y="6080675"/>
                </a:lnTo>
                <a:lnTo>
                  <a:pt x="2" y="6080675"/>
                </a:lnTo>
                <a:lnTo>
                  <a:pt x="2" y="3291840"/>
                </a:lnTo>
                <a:lnTo>
                  <a:pt x="0" y="32918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159B-3044-05E7-7921-B45259C4E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978993"/>
            <a:ext cx="5830952" cy="4900014"/>
          </a:xfrm>
          <a:effectLst/>
        </p:spPr>
        <p:txBody>
          <a:bodyPr>
            <a:normAutofit/>
          </a:bodyPr>
          <a:lstStyle/>
          <a:p>
            <a:r>
              <a:rPr lang="en-US" dirty="0"/>
              <a:t>Institutional Review Board (IRB)</a:t>
            </a:r>
          </a:p>
          <a:p>
            <a:pPr lvl="1"/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https://research.fiu.edu/irb/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/>
              <a:t>RCR Required training</a:t>
            </a:r>
          </a:p>
          <a:p>
            <a:pPr lvl="1"/>
            <a:r>
              <a:rPr lang="en-US" dirty="0"/>
              <a:t>SELECT: CITI Social and Behavioral Responsible Conduct of Research Course.</a:t>
            </a:r>
          </a:p>
          <a:p>
            <a:pPr lvl="1"/>
            <a:r>
              <a:rPr lang="en-US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https://research.fiu.edu/rcr/training/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https://gradschool.fiu.edu/rcr/</a:t>
            </a:r>
            <a:endParaRPr lang="en-US" dirty="0">
              <a:solidFill>
                <a:srgbClr val="FFC000"/>
              </a:solidFill>
            </a:endParaRPr>
          </a:p>
          <a:p>
            <a:pPr lvl="1" algn="just"/>
            <a:r>
              <a:rPr lang="en-US" dirty="0"/>
              <a:t>The system will generate a receipt that you will need to keep.</a:t>
            </a:r>
          </a:p>
          <a:p>
            <a:r>
              <a:rPr lang="en-US" dirty="0"/>
              <a:t>Research Misconduct</a:t>
            </a:r>
          </a:p>
          <a:p>
            <a:pPr lvl="1"/>
            <a:r>
              <a:rPr lang="en-US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https://research.fiu.edu/research-misconduct/</a:t>
            </a:r>
            <a:r>
              <a:rPr lang="en-US" dirty="0">
                <a:solidFill>
                  <a:srgbClr val="FFC000"/>
                </a:solidFill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2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61FAF3-3D9F-4710-9E69-946FE1766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Other Questions?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B0CF87A-7253-4CCC-8189-8130713CD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12" y="1864826"/>
            <a:ext cx="6117775" cy="4078516"/>
          </a:xfrm>
          <a:prstGeom prst="rect">
            <a:avLst/>
          </a:prstGeom>
          <a:noFill/>
          <a:effectLst>
            <a:softEdge rad="406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8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1D6799-23DE-BDCC-AABC-8600DFEA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 Faculty with Graduate Faculty Status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CC957BA-721F-5C9E-9745-5D27D20A75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8413889"/>
              </p:ext>
            </p:extLst>
          </p:nvPr>
        </p:nvGraphicFramePr>
        <p:xfrm>
          <a:off x="283121" y="2222287"/>
          <a:ext cx="5194583" cy="4315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0811">
                  <a:extLst>
                    <a:ext uri="{9D8B030D-6E8A-4147-A177-3AD203B41FA5}">
                      <a16:colId xmlns:a16="http://schemas.microsoft.com/office/drawing/2014/main" val="2007977595"/>
                    </a:ext>
                  </a:extLst>
                </a:gridCol>
                <a:gridCol w="2903772">
                  <a:extLst>
                    <a:ext uri="{9D8B030D-6E8A-4147-A177-3AD203B41FA5}">
                      <a16:colId xmlns:a16="http://schemas.microsoft.com/office/drawing/2014/main" val="2966320690"/>
                    </a:ext>
                  </a:extLst>
                </a:gridCol>
              </a:tblGrid>
              <a:tr h="35960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Tenure/Tenure Earning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375562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Last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First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2110007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Beaulaurier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Richard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921110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Burke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Shanna L.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7081786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Castillo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Berenice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1544021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De La Rosa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Mario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6917531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Fava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Nicole M.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7432145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Fernandez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Sofia B.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0961845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Gil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Andres G.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1461902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Macgowan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Mark J.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713871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Potocky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Miriam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340425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Wagner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Eric F.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2185275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CF5494-A530-554D-5AEF-29F2BA0DD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31524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list of all graduate faculty at FIU can be found here:</a:t>
            </a:r>
          </a:p>
          <a:p>
            <a:pPr lvl="1"/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https://gradschool.fiu.edu/facultystaff/#toggle-id-18-closed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Bottom of the page, click on the college to get the list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5B27178-2A13-4C2A-715A-2CDB04E4C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52613"/>
              </p:ext>
            </p:extLst>
          </p:nvPr>
        </p:nvGraphicFramePr>
        <p:xfrm>
          <a:off x="6095999" y="2222286"/>
          <a:ext cx="5445761" cy="206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1581">
                  <a:extLst>
                    <a:ext uri="{9D8B030D-6E8A-4147-A177-3AD203B41FA5}">
                      <a16:colId xmlns:a16="http://schemas.microsoft.com/office/drawing/2014/main" val="854811485"/>
                    </a:ext>
                  </a:extLst>
                </a:gridCol>
                <a:gridCol w="3044180">
                  <a:extLst>
                    <a:ext uri="{9D8B030D-6E8A-4147-A177-3AD203B41FA5}">
                      <a16:colId xmlns:a16="http://schemas.microsoft.com/office/drawing/2014/main" val="2177121151"/>
                    </a:ext>
                  </a:extLst>
                </a:gridCol>
              </a:tblGrid>
              <a:tr h="41304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Affiliated/Courtesy/NTE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81261"/>
                  </a:ext>
                </a:extLst>
              </a:tr>
              <a:tr h="413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Last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First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2402320"/>
                  </a:ext>
                </a:extLst>
              </a:tr>
              <a:tr h="413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Boren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Shedrick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3361227"/>
                  </a:ext>
                </a:extLst>
              </a:tr>
              <a:tr h="413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Morris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Staci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541088"/>
                  </a:ext>
                </a:extLst>
              </a:tr>
              <a:tr h="413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Wilson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Courtney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174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223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A28B-5422-4D87-BF02-D350BFE5B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to the</a:t>
            </a:r>
            <a:br>
              <a:rPr lang="en-US" dirty="0"/>
            </a:br>
            <a:r>
              <a:rPr lang="en-US" dirty="0"/>
              <a:t>Dissertation in SW at FIU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71B5B-53B9-4559-B2AF-71EDC1BFD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Nuts and Bolts</a:t>
            </a:r>
          </a:p>
        </p:txBody>
      </p:sp>
    </p:spTree>
    <p:extLst>
      <p:ext uri="{BB962C8B-B14F-4D97-AF65-F5344CB8AC3E}">
        <p14:creationId xmlns:p14="http://schemas.microsoft.com/office/powerpoint/2010/main" val="136171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4B0A-8E15-48DE-96E0-AA56C225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Doctoral Study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E0B41-B991-4448-A572-4B5A1C063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67682"/>
          </a:xfrm>
        </p:spPr>
        <p:txBody>
          <a:bodyPr>
            <a:normAutofit/>
          </a:bodyPr>
          <a:lstStyle/>
          <a:p>
            <a:r>
              <a:rPr lang="en-US" dirty="0"/>
              <a:t>Doctoral Student Phase</a:t>
            </a:r>
          </a:p>
          <a:p>
            <a:pPr lvl="1"/>
            <a:r>
              <a:rPr lang="en-US" dirty="0"/>
              <a:t>Coursework 3 semesters @ 12 credits each, Fall, Spring, Summer of the 1</a:t>
            </a:r>
            <a:r>
              <a:rPr lang="en-US" baseline="30000" dirty="0"/>
              <a:t>st</a:t>
            </a:r>
            <a:r>
              <a:rPr lang="en-US" dirty="0"/>
              <a:t> year</a:t>
            </a:r>
          </a:p>
          <a:p>
            <a:r>
              <a:rPr lang="en-US" dirty="0"/>
              <a:t>Qualifying Exam Phase</a:t>
            </a:r>
          </a:p>
          <a:p>
            <a:pPr lvl="1"/>
            <a:r>
              <a:rPr lang="en-US" dirty="0"/>
              <a:t>Two major papers, Policy/Problem and Intervention</a:t>
            </a:r>
          </a:p>
          <a:p>
            <a:r>
              <a:rPr lang="en-US" dirty="0"/>
              <a:t>Doctoral Candidacy</a:t>
            </a:r>
          </a:p>
          <a:p>
            <a:pPr lvl="1"/>
            <a:r>
              <a:rPr lang="en-US" dirty="0"/>
              <a:t>Dissertation Proposal</a:t>
            </a:r>
          </a:p>
          <a:p>
            <a:r>
              <a:rPr lang="en-US" dirty="0"/>
              <a:t>Dissertation</a:t>
            </a:r>
          </a:p>
          <a:p>
            <a:pPr lvl="1"/>
            <a:r>
              <a:rPr lang="en-US" dirty="0"/>
              <a:t>Traditional</a:t>
            </a:r>
          </a:p>
          <a:p>
            <a:pPr lvl="1"/>
            <a:r>
              <a:rPr lang="en-US" dirty="0"/>
              <a:t>Three-paper</a:t>
            </a:r>
          </a:p>
          <a:p>
            <a:pPr lvl="1"/>
            <a:r>
              <a:rPr lang="en-US" dirty="0"/>
              <a:t>Apply for DEA?</a:t>
            </a:r>
          </a:p>
          <a:p>
            <a:pPr lvl="1"/>
            <a:r>
              <a:rPr lang="en-US" dirty="0"/>
              <a:t>Apply for DYF?</a:t>
            </a:r>
          </a:p>
        </p:txBody>
      </p:sp>
    </p:spTree>
    <p:extLst>
      <p:ext uri="{BB962C8B-B14F-4D97-AF65-F5344CB8AC3E}">
        <p14:creationId xmlns:p14="http://schemas.microsoft.com/office/powerpoint/2010/main" val="4163751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A9F4-64B9-468B-8786-253122E4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0" y="447188"/>
            <a:ext cx="12038202" cy="970450"/>
          </a:xfrm>
        </p:spPr>
        <p:txBody>
          <a:bodyPr/>
          <a:lstStyle/>
          <a:p>
            <a:r>
              <a:rPr lang="en-US" sz="3900" dirty="0"/>
              <a:t>Magnificent Milestones (formerly the Deadly D’s)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0D5A-DA68-4D5F-ACD6-91A7EA3EC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053467"/>
          </a:xfrm>
        </p:spPr>
        <p:txBody>
          <a:bodyPr>
            <a:normAutofit/>
          </a:bodyPr>
          <a:lstStyle/>
          <a:p>
            <a:r>
              <a:rPr lang="en-US" dirty="0"/>
              <a:t>Application for Candidacy </a:t>
            </a:r>
          </a:p>
          <a:p>
            <a:r>
              <a:rPr lang="en-US" dirty="0"/>
              <a:t>Appointment of Dissertation Committee</a:t>
            </a:r>
            <a:br>
              <a:rPr lang="en-US" dirty="0"/>
            </a:br>
            <a:endParaRPr lang="en-US" dirty="0"/>
          </a:p>
          <a:p>
            <a:r>
              <a:rPr lang="en-US" dirty="0"/>
              <a:t>D-1r  Change in Dissertation Committee</a:t>
            </a:r>
            <a:br>
              <a:rPr lang="en-US" dirty="0"/>
            </a:br>
            <a:r>
              <a:rPr lang="en-US" dirty="0"/>
              <a:t>(This one is still a D-form)</a:t>
            </a:r>
          </a:p>
          <a:p>
            <a:r>
              <a:rPr lang="en-US" dirty="0"/>
              <a:t>Non-FIU Commitment form</a:t>
            </a:r>
          </a:p>
          <a:p>
            <a:r>
              <a:rPr lang="en-US" dirty="0"/>
              <a:t>Dissertation Proposal</a:t>
            </a:r>
          </a:p>
          <a:p>
            <a:pPr lvl="1"/>
            <a:r>
              <a:rPr lang="en-US" dirty="0"/>
              <a:t>Cannot be accepted without CITI training</a:t>
            </a:r>
          </a:p>
          <a:p>
            <a:pPr lvl="1"/>
            <a:r>
              <a:rPr lang="en-US" dirty="0"/>
              <a:t>Cannot be accepted without IRB Certification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AB52-E688-43B4-A318-ED2E5C1CA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188525"/>
          </a:xfrm>
        </p:spPr>
        <p:txBody>
          <a:bodyPr>
            <a:normAutofit/>
          </a:bodyPr>
          <a:lstStyle/>
          <a:p>
            <a:r>
              <a:rPr lang="en-US" dirty="0"/>
              <a:t>Preliminary Approval and Request for Oral Defense</a:t>
            </a:r>
          </a:p>
          <a:p>
            <a:r>
              <a:rPr lang="en-US" dirty="0"/>
              <a:t>Final Electronic Dissertation Approval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 wait! There’s more!</a:t>
            </a:r>
          </a:p>
          <a:p>
            <a:r>
              <a:rPr lang="en-US" dirty="0"/>
              <a:t>Annual Eval (UGS)</a:t>
            </a:r>
          </a:p>
          <a:p>
            <a:r>
              <a:rPr lang="en-US" dirty="0"/>
              <a:t>Semi-annual Eval (Stempel)</a:t>
            </a:r>
          </a:p>
          <a:p>
            <a:r>
              <a:rPr lang="en-US" dirty="0"/>
              <a:t>NEW: Qual Committee and Progress form (Social Work)</a:t>
            </a:r>
          </a:p>
          <a:p>
            <a:r>
              <a:rPr lang="en-US" dirty="0"/>
              <a:t>Publication /Presentation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86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E023-A173-48B6-8517-920CDB86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Candidacy Comes First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5FD7F8-CD16-4318-BB09-34719CFEDB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committees in SW</a:t>
            </a:r>
          </a:p>
          <a:p>
            <a:pPr lvl="1"/>
            <a:r>
              <a:rPr lang="en-US" dirty="0"/>
              <a:t>Qualifying exam</a:t>
            </a:r>
          </a:p>
          <a:p>
            <a:pPr lvl="1"/>
            <a:r>
              <a:rPr lang="en-US" dirty="0"/>
              <a:t>Dissertation</a:t>
            </a:r>
          </a:p>
          <a:p>
            <a:r>
              <a:rPr lang="en-US" dirty="0"/>
              <a:t>In SW you achieve candidacy by passing your quals</a:t>
            </a:r>
          </a:p>
          <a:p>
            <a:r>
              <a:rPr lang="en-US" dirty="0"/>
              <a:t>Quals consist of two major papers</a:t>
            </a:r>
          </a:p>
          <a:p>
            <a:pPr lvl="1"/>
            <a:r>
              <a:rPr lang="en-US" dirty="0"/>
              <a:t>Problem/policy</a:t>
            </a:r>
          </a:p>
          <a:p>
            <a:pPr lvl="1"/>
            <a:r>
              <a:rPr lang="en-US" dirty="0"/>
              <a:t>Intervention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36CBE-8633-4009-BC8A-08708FB32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1899138"/>
            <a:ext cx="5194583" cy="4511673"/>
          </a:xfrm>
        </p:spPr>
        <p:txBody>
          <a:bodyPr>
            <a:normAutofit/>
          </a:bodyPr>
          <a:lstStyle/>
          <a:p>
            <a:r>
              <a:rPr lang="en-US" dirty="0"/>
              <a:t>Quals committees have no more than three members</a:t>
            </a:r>
          </a:p>
          <a:p>
            <a:pPr lvl="1"/>
            <a:r>
              <a:rPr lang="en-US" dirty="0"/>
              <a:t>Chair from SW</a:t>
            </a:r>
          </a:p>
          <a:p>
            <a:pPr lvl="1"/>
            <a:r>
              <a:rPr lang="en-US" dirty="0"/>
              <a:t>Member from SW</a:t>
            </a:r>
          </a:p>
          <a:p>
            <a:pPr lvl="1"/>
            <a:r>
              <a:rPr lang="en-US" dirty="0"/>
              <a:t>Member from FIU (SW or “outside”)</a:t>
            </a:r>
          </a:p>
          <a:p>
            <a:r>
              <a:rPr lang="en-US" dirty="0"/>
              <a:t>On completion of the Qual file Application for Candidacy</a:t>
            </a:r>
          </a:p>
          <a:p>
            <a:r>
              <a:rPr lang="en-US" dirty="0"/>
              <a:t>On submission of D-2 begin enrolling in dissertation credits</a:t>
            </a:r>
          </a:p>
          <a:p>
            <a:r>
              <a:rPr lang="en-US" dirty="0"/>
              <a:t>Papers submitted as a qual may not be submitted for publication before approval by the committee</a:t>
            </a:r>
          </a:p>
        </p:txBody>
      </p:sp>
    </p:spTree>
    <p:extLst>
      <p:ext uri="{BB962C8B-B14F-4D97-AF65-F5344CB8AC3E}">
        <p14:creationId xmlns:p14="http://schemas.microsoft.com/office/powerpoint/2010/main" val="4047883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6AA6-695E-4329-9780-C9674F9E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Dissertation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50D4B-A824-496C-B185-36633FE4F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8012" y="2222287"/>
            <a:ext cx="5586574" cy="41885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Dissertation Committees have 4 members  from FIU</a:t>
            </a:r>
          </a:p>
          <a:p>
            <a:pPr lvl="1"/>
            <a:r>
              <a:rPr lang="en-US" dirty="0"/>
              <a:t>Chair from SW</a:t>
            </a:r>
          </a:p>
          <a:p>
            <a:pPr lvl="1"/>
            <a:r>
              <a:rPr lang="en-US" dirty="0"/>
              <a:t>Two members from SW</a:t>
            </a:r>
          </a:p>
          <a:p>
            <a:pPr lvl="1"/>
            <a:r>
              <a:rPr lang="en-US" dirty="0"/>
              <a:t>One member from elsewhere at FIU</a:t>
            </a:r>
          </a:p>
          <a:p>
            <a:pPr lvl="1"/>
            <a:r>
              <a:rPr lang="en-US" dirty="0"/>
              <a:t>You may add additional members</a:t>
            </a:r>
          </a:p>
          <a:p>
            <a:pPr lvl="2"/>
            <a:r>
              <a:rPr lang="en-US" dirty="0"/>
              <a:t>…but it complicates matters…</a:t>
            </a:r>
          </a:p>
          <a:p>
            <a:pPr lvl="1"/>
            <a:r>
              <a:rPr lang="en-US" dirty="0"/>
              <a:t>Additional members from FIU are simple to add</a:t>
            </a:r>
          </a:p>
          <a:p>
            <a:r>
              <a:rPr lang="en-US" dirty="0"/>
              <a:t>Additional members from outside FIU require additional documentation</a:t>
            </a:r>
          </a:p>
          <a:p>
            <a:pPr lvl="1"/>
            <a:r>
              <a:rPr lang="en-US" dirty="0"/>
              <a:t>Non-FIU Commitment Form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8A310-AD42-4059-968E-FF9CE4DDC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895728" cy="42867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Members from outside do not replace the outside member FIU</a:t>
            </a:r>
          </a:p>
          <a:p>
            <a:r>
              <a:rPr lang="en-US" dirty="0"/>
              <a:t>Members from outside FIU may be </a:t>
            </a:r>
          </a:p>
          <a:p>
            <a:pPr lvl="1"/>
            <a:r>
              <a:rPr lang="en-US" dirty="0"/>
              <a:t>In Schools of Social Work</a:t>
            </a:r>
          </a:p>
          <a:p>
            <a:pPr lvl="1"/>
            <a:r>
              <a:rPr lang="en-US" dirty="0"/>
              <a:t>Social workers, but not in a SSW</a:t>
            </a:r>
          </a:p>
          <a:p>
            <a:pPr lvl="1"/>
            <a:r>
              <a:rPr lang="en-US" dirty="0"/>
              <a:t>May not replace the outside member from FIU</a:t>
            </a:r>
          </a:p>
          <a:p>
            <a:r>
              <a:rPr lang="en-US" dirty="0"/>
              <a:t>Milestone Submitted at UGS</a:t>
            </a:r>
          </a:p>
          <a:p>
            <a:r>
              <a:rPr lang="en-US" dirty="0"/>
              <a:t>Once milestone submitted all committee members must sign the annual eval</a:t>
            </a:r>
          </a:p>
          <a:p>
            <a:pPr lvl="1"/>
            <a:r>
              <a:rPr lang="en-US" dirty="0"/>
              <a:t>Best not to do this before filing for Candidacy</a:t>
            </a:r>
          </a:p>
          <a:p>
            <a:pPr lvl="1"/>
            <a:r>
              <a:rPr lang="en-US" dirty="0"/>
              <a:t>Non-quals members don’t  know your work</a:t>
            </a:r>
          </a:p>
        </p:txBody>
      </p:sp>
    </p:spTree>
    <p:extLst>
      <p:ext uri="{BB962C8B-B14F-4D97-AF65-F5344CB8AC3E}">
        <p14:creationId xmlns:p14="http://schemas.microsoft.com/office/powerpoint/2010/main" val="387895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B3382B-6BAA-9630-E13D-0CD53F29E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AGENDA</a:t>
            </a:r>
            <a:br>
              <a:rPr lang="en-US" dirty="0"/>
            </a:br>
            <a:r>
              <a:rPr lang="en-US" dirty="0"/>
              <a:t>(in no particular order)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1EAED-DF2C-1A1A-FF78-3827C92B242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20678" y="54487"/>
            <a:ext cx="6847498" cy="6858001"/>
          </a:xfrm>
          <a:prstGeom prst="rect">
            <a:avLst/>
          </a:prstGeom>
          <a:noFill/>
        </p:spPr>
        <p:txBody>
          <a:bodyPr wrap="square" lIns="91440" tIns="45720" rIns="91440" bIns="45720" anchor="t" anchorCtr="1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Being a Graduate Student at FIU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Graduate Student Handbook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Plagiarism</a:t>
            </a: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Turnitin</a:t>
            </a:r>
          </a:p>
          <a:p>
            <a:pPr marL="742950" lvl="1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err="1">
                <a:effectLst/>
                <a:latin typeface="+mj-lt"/>
                <a:cs typeface="Times New Roman" panose="02020603050405020304" pitchFamily="18" charset="0"/>
              </a:rPr>
              <a:t>IThenticate</a:t>
            </a:r>
            <a:endParaRPr lang="en-US" dirty="0">
              <a:effectLst/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Responsible Conduct of Research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 Milestones (Formerly “D-Forms”)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 Orientation to Phase I (aka coursework phase)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Course requirements Fall, spring and summer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Social work difference peculiarities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Annual and semi-annual evaluations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 Orientation to Phase II (aka qual phase)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Candidacy in SW: Qualifying “Exams”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SW peculiarities revisited</a:t>
            </a:r>
            <a:endParaRPr lang="en-US" dirty="0">
              <a:effectLst/>
              <a:latin typeface="+mj-lt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Chairs and committees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Qual papers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 Orientation to the Phase III (aka Dissertation phase )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Chairs and committees redux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Traditional vs “Three paper”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cs typeface="Times New Roman" panose="02020603050405020304" pitchFamily="18" charset="0"/>
              </a:rPr>
              <a:t>The last semester</a:t>
            </a:r>
          </a:p>
        </p:txBody>
      </p:sp>
    </p:spTree>
    <p:extLst>
      <p:ext uri="{BB962C8B-B14F-4D97-AF65-F5344CB8AC3E}">
        <p14:creationId xmlns:p14="http://schemas.microsoft.com/office/powerpoint/2010/main" val="217018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53F8-025A-4231-A67A-FDDD83F1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2578F-79CF-4024-B755-0AF7F00C5C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Use the Non-FIU Commitment Form to add members from outside.  </a:t>
            </a:r>
          </a:p>
          <a:p>
            <a:r>
              <a:rPr lang="en-US" dirty="0"/>
              <a:t>Non-FIU members require a bio, a CV and approval to be appointed.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CDE67-D64B-472A-8EF8-F90E55BA97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 the D-1r form to change a dissertation committee</a:t>
            </a:r>
          </a:p>
          <a:p>
            <a:r>
              <a:rPr lang="en-US" dirty="0"/>
              <a:t>The committee that signs off on your annual review will not be changed until this form is approved. </a:t>
            </a:r>
          </a:p>
          <a:p>
            <a:r>
              <a:rPr lang="en-US" dirty="0"/>
              <a:t>If you need to change the committee, the “D-1r” form is still used to apply for a revision. </a:t>
            </a:r>
          </a:p>
        </p:txBody>
      </p:sp>
    </p:spTree>
    <p:extLst>
      <p:ext uri="{BB962C8B-B14F-4D97-AF65-F5344CB8AC3E}">
        <p14:creationId xmlns:p14="http://schemas.microsoft.com/office/powerpoint/2010/main" val="1559798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5E9C-1DA5-4793-B20C-4E77E4917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0F0FF-C38D-4762-9518-44EE5E4B2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consists of two documents and an oral defense.</a:t>
            </a:r>
          </a:p>
          <a:p>
            <a:pPr lvl="1"/>
            <a:r>
              <a:rPr lang="en-US" dirty="0"/>
              <a:t>A lengthy proposal that </a:t>
            </a:r>
          </a:p>
          <a:p>
            <a:pPr lvl="2"/>
            <a:r>
              <a:rPr lang="en-US" dirty="0"/>
              <a:t>Provides background and justification for research questions</a:t>
            </a:r>
          </a:p>
          <a:p>
            <a:pPr lvl="2"/>
            <a:r>
              <a:rPr lang="en-US" dirty="0"/>
              <a:t>Provides detailed methods</a:t>
            </a:r>
          </a:p>
          <a:p>
            <a:pPr lvl="1"/>
            <a:r>
              <a:rPr lang="en-US" dirty="0"/>
              <a:t>A brief 5-page proposal summary of the former document that will go to UGS </a:t>
            </a:r>
          </a:p>
          <a:p>
            <a:r>
              <a:rPr lang="en-US" dirty="0"/>
              <a:t>Both documents should have received agreement from the dissertation committee to move forward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AC38C-17E8-4CC1-9120-3B71EF9ED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0870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Dissertation Committee Milestone should be approved by UGS before proposal defense</a:t>
            </a:r>
          </a:p>
          <a:p>
            <a:r>
              <a:rPr lang="en-US" dirty="0"/>
              <a:t>Once defense has been conducted submit the Proposal Milestone</a:t>
            </a:r>
          </a:p>
          <a:p>
            <a:r>
              <a:rPr lang="en-US" dirty="0"/>
              <a:t>There are no deadlines for when D3 can be conducted BUT this is where we begin watching deadlines</a:t>
            </a:r>
          </a:p>
          <a:p>
            <a:pPr lvl="1"/>
            <a:r>
              <a:rPr lang="en-US" dirty="0"/>
              <a:t>D-3 “is to be completed” three semesters before graduation</a:t>
            </a:r>
          </a:p>
          <a:p>
            <a:pPr lvl="1"/>
            <a:r>
              <a:rPr lang="en-US" dirty="0"/>
              <a:t>Continuous enrollment begins now.</a:t>
            </a:r>
          </a:p>
          <a:p>
            <a:pPr lvl="1"/>
            <a:r>
              <a:rPr lang="en-US" dirty="0"/>
              <a:t>IRB approval goes in with Proposal Milestone</a:t>
            </a:r>
          </a:p>
        </p:txBody>
      </p:sp>
    </p:spTree>
    <p:extLst>
      <p:ext uri="{BB962C8B-B14F-4D97-AF65-F5344CB8AC3E}">
        <p14:creationId xmlns:p14="http://schemas.microsoft.com/office/powerpoint/2010/main" val="398150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8F29-6821-401F-BB74-DFA097E2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Dissertation Defense &amp;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08135-82A6-46CB-8D76-2B88D2DD8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283016"/>
          </a:xfrm>
        </p:spPr>
        <p:txBody>
          <a:bodyPr>
            <a:normAutofit/>
          </a:bodyPr>
          <a:lstStyle/>
          <a:p>
            <a:r>
              <a:rPr lang="en-US" dirty="0"/>
              <a:t>Watch the Dates</a:t>
            </a:r>
          </a:p>
          <a:p>
            <a:pPr lvl="1"/>
            <a:r>
              <a:rPr lang="en-US" sz="1800" dirty="0"/>
              <a:t>Oral Defense and Final Electronic Approval Milestones separate due dates for</a:t>
            </a:r>
          </a:p>
          <a:p>
            <a:pPr lvl="2"/>
            <a:r>
              <a:rPr lang="en-US" sz="1800" dirty="0"/>
              <a:t>The Dean’s office</a:t>
            </a:r>
          </a:p>
          <a:p>
            <a:pPr lvl="2"/>
            <a:r>
              <a:rPr lang="en-US" sz="1800" dirty="0"/>
              <a:t>UGS</a:t>
            </a:r>
          </a:p>
          <a:p>
            <a:pPr lvl="2"/>
            <a:r>
              <a:rPr lang="en-US" sz="1800" dirty="0"/>
              <a:t>Generally you must be ready to do the Oral Defense Milestone at the beginning of the semester in which you plan to graduate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CC843-3EB9-4BBC-87A2-5A67ACA05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4387519"/>
          </a:xfrm>
        </p:spPr>
        <p:txBody>
          <a:bodyPr>
            <a:noAutofit/>
          </a:bodyPr>
          <a:lstStyle/>
          <a:p>
            <a:r>
              <a:rPr lang="en-US" dirty="0"/>
              <a:t>Oral Defense Milestone must be approved to approve a defense date. </a:t>
            </a:r>
          </a:p>
          <a:p>
            <a:pPr lvl="1"/>
            <a:r>
              <a:rPr lang="en-US" sz="1800" dirty="0"/>
              <a:t>The earlier in the semester Oral Defense Milestone is submitted the better</a:t>
            </a:r>
          </a:p>
          <a:p>
            <a:r>
              <a:rPr lang="en-US" dirty="0"/>
              <a:t>Dissertation must be in good enough shape for all committee members to approve at Oral Defense Milestone.</a:t>
            </a:r>
          </a:p>
          <a:p>
            <a:r>
              <a:rPr lang="en-US" dirty="0"/>
              <a:t>Dissertation must be in FINAL shape at submission of Electronic Defense Milestone</a:t>
            </a:r>
          </a:p>
          <a:p>
            <a:pPr lvl="1"/>
            <a:r>
              <a:rPr lang="en-US" sz="1800" dirty="0"/>
              <a:t>There is rarely time to make changes by the time Electronic Defense T </a:t>
            </a:r>
            <a:r>
              <a:rPr lang="en-US" sz="1800" dirty="0" err="1"/>
              <a:t>Milestoneis</a:t>
            </a:r>
            <a:r>
              <a:rPr lang="en-US" sz="1800" dirty="0"/>
              <a:t> submitted </a:t>
            </a:r>
          </a:p>
        </p:txBody>
      </p:sp>
    </p:spTree>
    <p:extLst>
      <p:ext uri="{BB962C8B-B14F-4D97-AF65-F5344CB8AC3E}">
        <p14:creationId xmlns:p14="http://schemas.microsoft.com/office/powerpoint/2010/main" val="3131921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60E2-D6C6-4184-BD47-D0F0758E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to the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4F19-51A2-4142-8DEE-F628E3B3E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9258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Run EVERYTHING by your Chair. </a:t>
            </a:r>
          </a:p>
          <a:p>
            <a:pPr lvl="1"/>
            <a:r>
              <a:rPr lang="en-US" dirty="0"/>
              <a:t>Your chair should be aware of all your activities and all difficulties in your dissertation process</a:t>
            </a:r>
          </a:p>
          <a:p>
            <a:pPr lvl="1"/>
            <a:r>
              <a:rPr lang="en-US" dirty="0"/>
              <a:t>You are the lead soloist, and your chair is the conductor</a:t>
            </a:r>
          </a:p>
          <a:p>
            <a:pPr lvl="1"/>
            <a:r>
              <a:rPr lang="en-US" dirty="0"/>
              <a:t>Your chair can provide advice about how to use your committee</a:t>
            </a:r>
          </a:p>
          <a:p>
            <a:r>
              <a:rPr lang="en-US" dirty="0"/>
              <a:t>Avoid surprising committee members</a:t>
            </a:r>
          </a:p>
          <a:p>
            <a:pPr lvl="1"/>
            <a:r>
              <a:rPr lang="en-US" dirty="0"/>
              <a:t>Committee members should be well aware of what you are doing in your dissertation</a:t>
            </a:r>
          </a:p>
          <a:p>
            <a:pPr lvl="1"/>
            <a:r>
              <a:rPr lang="en-US" dirty="0"/>
              <a:t>If there are changes it is well to advise them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C26A9-EE2F-492E-A1B5-8A7205EA7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39258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the changes are big enough, UGS advises doing a new Proposal Milestone</a:t>
            </a:r>
          </a:p>
          <a:p>
            <a:r>
              <a:rPr lang="en-US" dirty="0"/>
              <a:t>Avoid surprising the Coordinator. </a:t>
            </a:r>
          </a:p>
          <a:p>
            <a:pPr lvl="1"/>
            <a:r>
              <a:rPr lang="en-US" dirty="0"/>
              <a:t>The earlier I know about issues the better, especially…</a:t>
            </a:r>
          </a:p>
          <a:p>
            <a:pPr lvl="2"/>
            <a:r>
              <a:rPr lang="en-US" dirty="0"/>
              <a:t>Logistical issues </a:t>
            </a:r>
          </a:p>
          <a:p>
            <a:pPr lvl="2"/>
            <a:r>
              <a:rPr lang="en-US" dirty="0"/>
              <a:t>Anything that requires an approval or signature</a:t>
            </a:r>
          </a:p>
          <a:p>
            <a:pPr lvl="2"/>
            <a:r>
              <a:rPr lang="en-US" dirty="0"/>
              <a:t>Anything your chair tells you to talk to me about</a:t>
            </a:r>
          </a:p>
          <a:p>
            <a:pPr lvl="2"/>
            <a:r>
              <a:rPr lang="en-US" dirty="0"/>
              <a:t>If there is a problem related to your chair</a:t>
            </a:r>
          </a:p>
          <a:p>
            <a:pPr lvl="2"/>
            <a:r>
              <a:rPr lang="en-US" dirty="0"/>
              <a:t>If you think I can be of help</a:t>
            </a:r>
          </a:p>
        </p:txBody>
      </p:sp>
    </p:spTree>
    <p:extLst>
      <p:ext uri="{BB962C8B-B14F-4D97-AF65-F5344CB8AC3E}">
        <p14:creationId xmlns:p14="http://schemas.microsoft.com/office/powerpoint/2010/main" val="1478522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0CA72-91E5-4600-AC98-497AAFF0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Proposal?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1B1FD-4121-4FF9-BF97-9EB2E820E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2277364"/>
            <a:ext cx="5185873" cy="3638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r>
              <a:rPr lang="en-US" dirty="0"/>
              <a:t>Justification for the study</a:t>
            </a:r>
          </a:p>
          <a:p>
            <a:r>
              <a:rPr lang="en-US" dirty="0"/>
              <a:t>Problem definition</a:t>
            </a:r>
          </a:p>
          <a:p>
            <a:r>
              <a:rPr lang="en-US" dirty="0"/>
              <a:t>Review of the literature</a:t>
            </a:r>
          </a:p>
          <a:p>
            <a:r>
              <a:rPr lang="en-US" dirty="0"/>
              <a:t>Conceptual Framework</a:t>
            </a:r>
          </a:p>
          <a:p>
            <a:r>
              <a:rPr lang="en-US" dirty="0"/>
              <a:t>Research Questions/Hypotheses</a:t>
            </a:r>
          </a:p>
          <a:p>
            <a:r>
              <a:rPr lang="en-US" dirty="0"/>
              <a:t>Background is generally less than half the document</a:t>
            </a:r>
          </a:p>
          <a:p>
            <a:r>
              <a:rPr lang="en-US" dirty="0"/>
              <a:t>Discussion of form (traditional or article based.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FBEC8-3C51-4175-8C5A-042A66A9F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77364"/>
            <a:ext cx="5194583" cy="43372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METHODS</a:t>
            </a:r>
          </a:p>
          <a:p>
            <a:r>
              <a:rPr lang="en-US" dirty="0"/>
              <a:t>Research Design including…</a:t>
            </a:r>
          </a:p>
          <a:p>
            <a:pPr lvl="1"/>
            <a:r>
              <a:rPr lang="en-US" dirty="0"/>
              <a:t>Sampling plan</a:t>
            </a:r>
          </a:p>
          <a:p>
            <a:pPr lvl="1"/>
            <a:r>
              <a:rPr lang="en-US" dirty="0"/>
              <a:t>Measures</a:t>
            </a:r>
          </a:p>
          <a:p>
            <a:pPr lvl="1"/>
            <a:r>
              <a:rPr lang="en-US" dirty="0"/>
              <a:t>Data acquisition strategy</a:t>
            </a:r>
          </a:p>
          <a:p>
            <a:pPr lvl="1"/>
            <a:r>
              <a:rPr lang="en-US" dirty="0"/>
              <a:t>Analysis methods</a:t>
            </a:r>
          </a:p>
          <a:p>
            <a:pPr lvl="1"/>
            <a:r>
              <a:rPr lang="en-US" dirty="0"/>
              <a:t>Ethical </a:t>
            </a:r>
            <a:r>
              <a:rPr lang="en-US" dirty="0" err="1"/>
              <a:t>issuses</a:t>
            </a:r>
            <a:endParaRPr lang="en-US" dirty="0"/>
          </a:p>
          <a:p>
            <a:pPr lvl="1"/>
            <a:r>
              <a:rPr lang="en-US" dirty="0"/>
              <a:t>Timeframe</a:t>
            </a:r>
          </a:p>
          <a:p>
            <a:r>
              <a:rPr lang="en-US" dirty="0"/>
              <a:t>Method are typically more than half the document</a:t>
            </a:r>
          </a:p>
          <a:p>
            <a:r>
              <a:rPr lang="en-US" dirty="0"/>
              <a:t>If article based what will be in each paper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00DB-620C-4AF5-9033-9AD39834468F}"/>
              </a:ext>
            </a:extLst>
          </p:cNvPr>
          <p:cNvSpPr txBox="1"/>
          <p:nvPr/>
        </p:nvSpPr>
        <p:spPr>
          <a:xfrm>
            <a:off x="385010" y="6226146"/>
            <a:ext cx="10395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Consult the Handbook, make sure to use December 2019 edition</a:t>
            </a:r>
          </a:p>
        </p:txBody>
      </p:sp>
    </p:spTree>
    <p:extLst>
      <p:ext uri="{BB962C8B-B14F-4D97-AF65-F5344CB8AC3E}">
        <p14:creationId xmlns:p14="http://schemas.microsoft.com/office/powerpoint/2010/main" val="2923747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615F-01CA-4961-99DE-7EB52EB99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Whats</a:t>
            </a:r>
            <a:r>
              <a:rPr lang="en-US" dirty="0"/>
              <a:t> in a </a:t>
            </a:r>
            <a:r>
              <a:rPr lang="en-US" dirty="0" err="1"/>
              <a:t>tradional</a:t>
            </a:r>
            <a:r>
              <a:rPr lang="en-US" dirty="0"/>
              <a:t> Dissertation?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DA8AE-2295-48F4-B9ED-D6064F6804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Background/Problem</a:t>
            </a:r>
          </a:p>
          <a:p>
            <a:r>
              <a:rPr lang="en-US" dirty="0"/>
              <a:t>Theory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5CEB4-C343-4014-AD5F-3652023272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are minimum chapters</a:t>
            </a:r>
          </a:p>
          <a:p>
            <a:pPr lvl="1"/>
            <a:r>
              <a:rPr lang="en-US" dirty="0"/>
              <a:t>Can be broken down into more chapters as relevant. </a:t>
            </a:r>
          </a:p>
          <a:p>
            <a:r>
              <a:rPr lang="en-US" dirty="0"/>
              <a:t>First four should be developed from the dissertation proposal</a:t>
            </a:r>
          </a:p>
          <a:p>
            <a:r>
              <a:rPr lang="en-US" dirty="0"/>
              <a:t>Results can be broken down into more chapters</a:t>
            </a:r>
          </a:p>
          <a:p>
            <a:r>
              <a:rPr lang="en-US"/>
              <a:t>First </a:t>
            </a:r>
            <a:r>
              <a:rPr lang="en-US" dirty="0"/>
              <a:t>section of discussion generally addresses the research questions</a:t>
            </a:r>
          </a:p>
          <a:p>
            <a:r>
              <a:rPr lang="en-US" dirty="0"/>
              <a:t>Discussion can address more and is often guided by committee</a:t>
            </a:r>
          </a:p>
        </p:txBody>
      </p:sp>
      <p:pic>
        <p:nvPicPr>
          <p:cNvPr id="16" name="Picture 15" descr="A white recycle symbol on a black background&#10;&#10;Description automatically generated">
            <a:extLst>
              <a:ext uri="{FF2B5EF4-FFF2-40B4-BE49-F238E27FC236}">
                <a16:creationId xmlns:a16="http://schemas.microsoft.com/office/drawing/2014/main" id="{22FB521F-9318-0BCD-E3E9-B859B5857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78" y="5817428"/>
            <a:ext cx="895514" cy="85617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E15835-CED9-57D5-69A9-79B7DDEE8C5E}"/>
              </a:ext>
            </a:extLst>
          </p:cNvPr>
          <p:cNvSpPr txBox="1"/>
          <p:nvPr/>
        </p:nvSpPr>
        <p:spPr>
          <a:xfrm>
            <a:off x="1266092" y="5877179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people recycle portions of their</a:t>
            </a:r>
            <a:br>
              <a:rPr lang="en-US" dirty="0"/>
            </a:br>
            <a:r>
              <a:rPr lang="en-US" dirty="0"/>
              <a:t>quals papers in the dissertation.</a:t>
            </a:r>
          </a:p>
        </p:txBody>
      </p:sp>
    </p:spTree>
    <p:extLst>
      <p:ext uri="{BB962C8B-B14F-4D97-AF65-F5344CB8AC3E}">
        <p14:creationId xmlns:p14="http://schemas.microsoft.com/office/powerpoint/2010/main" val="3857633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47D0-7E7E-46E3-B71B-3E712B93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Article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4149B-A7DF-4ABC-B845-5647874485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Allows students to develop dissertation around publishable work</a:t>
            </a:r>
          </a:p>
          <a:p>
            <a:r>
              <a:rPr lang="en-US" dirty="0"/>
              <a:t>Retains some elements from traditional although these may be shorter</a:t>
            </a:r>
          </a:p>
          <a:p>
            <a:pPr lvl="1"/>
            <a:r>
              <a:rPr lang="en-US" dirty="0"/>
              <a:t>Intro chapter</a:t>
            </a:r>
          </a:p>
          <a:p>
            <a:pPr lvl="1"/>
            <a:r>
              <a:rPr lang="en-US" dirty="0"/>
              <a:t>Common background</a:t>
            </a:r>
          </a:p>
          <a:p>
            <a:pPr lvl="1"/>
            <a:r>
              <a:rPr lang="en-US" dirty="0"/>
              <a:t>Common discussion</a:t>
            </a:r>
          </a:p>
          <a:p>
            <a:pPr lvl="1"/>
            <a:r>
              <a:rPr lang="en-US" dirty="0"/>
              <a:t>References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E3E20-15CA-43C1-9D8F-325420CB99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Background/Problem (focusing on common elements)</a:t>
            </a:r>
          </a:p>
          <a:p>
            <a:r>
              <a:rPr lang="en-US" dirty="0"/>
              <a:t>Paper one (may be based on a literature review or empirical)</a:t>
            </a:r>
          </a:p>
          <a:p>
            <a:r>
              <a:rPr lang="en-US" dirty="0"/>
              <a:t>Paper two (must be empirical)</a:t>
            </a:r>
          </a:p>
          <a:p>
            <a:r>
              <a:rPr lang="en-US" dirty="0"/>
              <a:t>Paper three (must be empirical </a:t>
            </a:r>
          </a:p>
          <a:p>
            <a:r>
              <a:rPr lang="en-US" dirty="0"/>
              <a:t>Discussion (focusing on common elements)</a:t>
            </a:r>
          </a:p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099440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76AF-0CFC-4C02-948F-7CCE0CB2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Article-based Dissertation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1758-DCFA-4EEA-93F3-34E9F5202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503" y="2058849"/>
            <a:ext cx="5900083" cy="45153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 must be 1st or sole author on all three papers</a:t>
            </a:r>
          </a:p>
          <a:p>
            <a:pPr lvl="1"/>
            <a:r>
              <a:rPr lang="en-US" dirty="0"/>
              <a:t>Chair may be 2nd author if appropriate</a:t>
            </a:r>
          </a:p>
          <a:p>
            <a:pPr lvl="1"/>
            <a:r>
              <a:rPr lang="en-US" dirty="0"/>
              <a:t>other contributors may be included</a:t>
            </a:r>
          </a:p>
          <a:p>
            <a:pPr lvl="1"/>
            <a:r>
              <a:rPr lang="en-US" dirty="0"/>
              <a:t>AN ARTICLE USED IN ONE DISSERTATION CAN NOT BE USED IN ANY OTHER DISSERTATION.</a:t>
            </a:r>
          </a:p>
          <a:p>
            <a:pPr lvl="1"/>
            <a:r>
              <a:rPr lang="en-US" dirty="0"/>
              <a:t>Committee must agree on order of authorship on all articles according to published standards of authorship (FIU Office of Research Integrity)</a:t>
            </a:r>
          </a:p>
          <a:p>
            <a:pPr lvl="1"/>
            <a:r>
              <a:rPr lang="en-US" dirty="0"/>
              <a:t>Articles </a:t>
            </a:r>
            <a:r>
              <a:rPr lang="en-US" i="1" dirty="0"/>
              <a:t>may or may </a:t>
            </a:r>
            <a:r>
              <a:rPr lang="en-US" dirty="0"/>
              <a:t>not be submitted to journals for publication</a:t>
            </a:r>
          </a:p>
          <a:p>
            <a:pPr lvl="1"/>
            <a:r>
              <a:rPr lang="en-US" dirty="0"/>
              <a:t>The committee must agree that articles are ready for submission for the purpose of the dissertation regardless of whether they have been submitted or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9B8CD-DE54-4F19-8368-B49FA89C7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900082" cy="41885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plan to do an article-based dissertation, make sure all committee members are aware at the PROPOSAL stage</a:t>
            </a:r>
          </a:p>
          <a:p>
            <a:r>
              <a:rPr lang="en-US" dirty="0"/>
              <a:t>Agree on the order of authorship and who will be an author (chair, committee members) with all committee members early in the process.</a:t>
            </a:r>
          </a:p>
          <a:p>
            <a:r>
              <a:rPr lang="en-US" dirty="0"/>
              <a:t>Remember Oral Defense and Final Electronic Dissertation Milestones do not go in until all committee members are satisfied both on traditional and on article-based dissertations. </a:t>
            </a:r>
          </a:p>
          <a:p>
            <a:r>
              <a:rPr lang="en-US" dirty="0"/>
              <a:t>Articles may not be submitted for publication until after submission of the proposal defense.</a:t>
            </a:r>
          </a:p>
          <a:p>
            <a:r>
              <a:rPr lang="en-US" dirty="0"/>
              <a:t>Only one article may be a systematic review or meta-analysis</a:t>
            </a:r>
          </a:p>
        </p:txBody>
      </p:sp>
    </p:spTree>
    <p:extLst>
      <p:ext uri="{BB962C8B-B14F-4D97-AF65-F5344CB8AC3E}">
        <p14:creationId xmlns:p14="http://schemas.microsoft.com/office/powerpoint/2010/main" val="3387830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FAF3-3D9F-4710-9E69-946FE1766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Other Questions?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B0CF87A-7253-4CCC-8189-8130713CD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12" y="1864826"/>
            <a:ext cx="6117775" cy="4078516"/>
          </a:xfrm>
          <a:prstGeom prst="rect">
            <a:avLst/>
          </a:prstGeom>
          <a:noFill/>
          <a:effectLst>
            <a:softEdge rad="406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68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5A0E8-3CA8-406F-9630-B7F8CD0C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dirty="0"/>
              <a:t>Keep these numbers handy: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DA5BF-094D-4948-BB4C-CB3F783E6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30831" y="947607"/>
            <a:ext cx="3813907" cy="5625426"/>
          </a:xfr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2800" dirty="0"/>
              <a:t>Rich Beaulaurier</a:t>
            </a:r>
          </a:p>
          <a:p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beau@fiu.edu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800" dirty="0"/>
              <a:t>786-205-6582</a:t>
            </a:r>
          </a:p>
          <a:p>
            <a:endParaRPr lang="en-US" sz="2800" dirty="0"/>
          </a:p>
          <a:p>
            <a:r>
              <a:rPr lang="en-US" sz="2800" dirty="0"/>
              <a:t>Julie Taopo</a:t>
            </a:r>
          </a:p>
          <a:p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jtaopo@fiu.edu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800" dirty="0"/>
              <a:t>305-348-5880</a:t>
            </a:r>
          </a:p>
          <a:p>
            <a:endParaRPr lang="en-US" sz="2800" dirty="0"/>
          </a:p>
          <a:p>
            <a:r>
              <a:rPr lang="en-US" sz="2800" dirty="0"/>
              <a:t>Student Services Coordinator</a:t>
            </a:r>
          </a:p>
          <a:p>
            <a:r>
              <a:rPr lang="en-US" sz="2800" dirty="0"/>
              <a:t>TBD</a:t>
            </a:r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97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Schools and Child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n-US" sz="2400" dirty="0"/>
              <a:t>FIU Children’s Creative Learning Center</a:t>
            </a:r>
          </a:p>
          <a:p>
            <a:r>
              <a:rPr lang="en-US" sz="2400" dirty="0"/>
              <a:t>Public Schools</a:t>
            </a:r>
          </a:p>
          <a:p>
            <a:pPr lvl="1"/>
            <a:r>
              <a:rPr lang="en-US" sz="2400" dirty="0"/>
              <a:t>“Home” school</a:t>
            </a:r>
          </a:p>
          <a:p>
            <a:pPr lvl="1"/>
            <a:r>
              <a:rPr lang="en-US" sz="2400" dirty="0"/>
              <a:t>Carlos J Finlay Elementary</a:t>
            </a:r>
          </a:p>
          <a:p>
            <a:pPr lvl="1"/>
            <a:r>
              <a:rPr lang="en-US" sz="2400" dirty="0"/>
              <a:t>Magnet School</a:t>
            </a:r>
          </a:p>
          <a:p>
            <a:pPr lvl="1"/>
            <a:r>
              <a:rPr lang="en-US" sz="2400" dirty="0"/>
              <a:t>Charter Schools</a:t>
            </a:r>
          </a:p>
          <a:p>
            <a:r>
              <a:rPr lang="en-US" sz="2400" dirty="0"/>
              <a:t>Private Schools</a:t>
            </a:r>
          </a:p>
          <a:p>
            <a:r>
              <a:rPr lang="en-US" sz="2400" dirty="0"/>
              <a:t>Center for Children and Families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15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C37A01-9EC3-98A5-7520-9F9DA0AF7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223396"/>
            <a:ext cx="10261602" cy="1162442"/>
          </a:xfrm>
          <a:effectLst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Thank you for Coming!</a:t>
            </a: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blue graduation cap with a gold tassel&#10;&#10;Description automatically generated">
            <a:extLst>
              <a:ext uri="{FF2B5EF4-FFF2-40B4-BE49-F238E27FC236}">
                <a16:creationId xmlns:a16="http://schemas.microsoft.com/office/drawing/2014/main" id="{335AA2FD-F460-5ECE-2F44-3744894D2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853" y="1385839"/>
            <a:ext cx="6602896" cy="3908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F78EFF-D872-5C4C-D796-786E14E5CC97}"/>
              </a:ext>
            </a:extLst>
          </p:cNvPr>
          <p:cNvSpPr txBox="1"/>
          <p:nvPr/>
        </p:nvSpPr>
        <p:spPr>
          <a:xfrm>
            <a:off x="523630" y="5986585"/>
            <a:ext cx="11082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This </a:t>
            </a:r>
            <a:r>
              <a:rPr lang="en-US" sz="2000" b="1" dirty="0" err="1">
                <a:solidFill>
                  <a:schemeClr val="bg1"/>
                </a:solidFill>
              </a:rPr>
              <a:t>Powerpoint</a:t>
            </a:r>
            <a:r>
              <a:rPr lang="en-US" sz="2000" b="1" dirty="0">
                <a:solidFill>
                  <a:schemeClr val="bg1"/>
                </a:solidFill>
              </a:rPr>
              <a:t> presentation is available at </a:t>
            </a:r>
            <a:r>
              <a:rPr lang="en-US" sz="2000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http://beau.fiu.edu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chemeClr val="bg1"/>
                </a:solidFill>
              </a:rPr>
              <a:t>under the miscellany link</a:t>
            </a:r>
          </a:p>
        </p:txBody>
      </p:sp>
    </p:spTree>
    <p:extLst>
      <p:ext uri="{BB962C8B-B14F-4D97-AF65-F5344CB8AC3E}">
        <p14:creationId xmlns:p14="http://schemas.microsoft.com/office/powerpoint/2010/main" val="3660808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057" y="1026726"/>
            <a:ext cx="3217940" cy="480454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How do I find a place to live?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2730"/>
            <a:ext cx="7548282" cy="6311152"/>
          </a:xfrm>
          <a:effectLst/>
        </p:spPr>
        <p:txBody>
          <a:bodyPr>
            <a:normAutofit/>
          </a:bodyPr>
          <a:lstStyle/>
          <a:p>
            <a:pPr lvl="1"/>
            <a:r>
              <a:rPr lang="en-US" sz="2400" dirty="0"/>
              <a:t>Housing and Residential Life</a:t>
            </a:r>
          </a:p>
          <a:p>
            <a:pPr lvl="2"/>
            <a:r>
              <a:rPr lang="en-US" sz="24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https://studentaffairs.fiu.edu/campus-services/housing-and-residential-life/</a:t>
            </a:r>
            <a:endParaRPr lang="en-US" sz="2400" dirty="0">
              <a:solidFill>
                <a:srgbClr val="FFC000"/>
              </a:solidFill>
            </a:endParaRPr>
          </a:p>
          <a:p>
            <a:pPr lvl="1"/>
            <a:r>
              <a:rPr lang="en-US" sz="2400" dirty="0"/>
              <a:t>University City</a:t>
            </a:r>
          </a:p>
          <a:p>
            <a:pPr lvl="1"/>
            <a:r>
              <a:rPr lang="en-US" sz="2400" dirty="0"/>
              <a:t>Off campus Housing</a:t>
            </a:r>
          </a:p>
          <a:p>
            <a:pPr lvl="2"/>
            <a:r>
              <a:rPr lang="en-US" sz="2400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https://www.fiuoffcampushousing.com/</a:t>
            </a:r>
            <a:endParaRPr lang="en-US" sz="2400" dirty="0">
              <a:solidFill>
                <a:srgbClr val="FFC000"/>
              </a:solidFill>
            </a:endParaRPr>
          </a:p>
          <a:p>
            <a:pPr lvl="1"/>
            <a:r>
              <a:rPr lang="en-US" sz="2400" dirty="0"/>
              <a:t>Ask other Doctoral Students</a:t>
            </a:r>
          </a:p>
        </p:txBody>
      </p:sp>
    </p:spTree>
    <p:extLst>
      <p:ext uri="{BB962C8B-B14F-4D97-AF65-F5344CB8AC3E}">
        <p14:creationId xmlns:p14="http://schemas.microsoft.com/office/powerpoint/2010/main" val="251142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057" y="1026726"/>
            <a:ext cx="3217940" cy="480454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Outside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54" y="70338"/>
            <a:ext cx="7140578" cy="6787662"/>
          </a:xfrm>
          <a:effectLst/>
        </p:spPr>
        <p:txBody>
          <a:bodyPr>
            <a:normAutofit/>
          </a:bodyPr>
          <a:lstStyle/>
          <a:p>
            <a:pPr lvl="1"/>
            <a:r>
              <a:rPr lang="en-US" sz="2000" dirty="0"/>
              <a:t>It is extremely difficult to work in the first year</a:t>
            </a:r>
          </a:p>
          <a:p>
            <a:pPr lvl="2"/>
            <a:r>
              <a:rPr lang="en-US" sz="2000" dirty="0"/>
              <a:t>Best if it is 20 hours with a professor</a:t>
            </a:r>
          </a:p>
          <a:p>
            <a:pPr lvl="2"/>
            <a:r>
              <a:rPr lang="en-US" sz="2000" dirty="0"/>
              <a:t>Keep outside activity to a minimum</a:t>
            </a:r>
          </a:p>
          <a:p>
            <a:pPr lvl="1"/>
            <a:r>
              <a:rPr lang="en-US" sz="2000" dirty="0"/>
              <a:t>FIU will allow additional awards</a:t>
            </a:r>
          </a:p>
          <a:p>
            <a:pPr lvl="1"/>
            <a:r>
              <a:rPr lang="en-US" sz="2000" dirty="0"/>
              <a:t>After the first year, PT employment if not on GA contract</a:t>
            </a:r>
          </a:p>
          <a:p>
            <a:pPr lvl="2"/>
            <a:r>
              <a:rPr lang="en-US" sz="2000" dirty="0"/>
              <a:t>But the university will sometimes allow additional awards up to a fixed amount</a:t>
            </a:r>
          </a:p>
          <a:p>
            <a:pPr lvl="2"/>
            <a:r>
              <a:rPr lang="en-US" sz="2000" dirty="0"/>
              <a:t>UGS will also sometimes match awards.</a:t>
            </a:r>
          </a:p>
          <a:p>
            <a:pPr lvl="2"/>
            <a:r>
              <a:rPr lang="en-US" sz="2000" dirty="0"/>
              <a:t>These awards must be approved by UGS.</a:t>
            </a:r>
          </a:p>
          <a:p>
            <a:pPr lvl="1"/>
            <a:r>
              <a:rPr lang="en-US" sz="2000" dirty="0"/>
              <a:t>However, outside activity will generally slow you down.</a:t>
            </a:r>
          </a:p>
          <a:p>
            <a:pPr lvl="2"/>
            <a:r>
              <a:rPr lang="en-US" sz="2000" dirty="0"/>
              <a:t>The more structured, responsible or time-consuming, the more it will slow you down.</a:t>
            </a:r>
          </a:p>
        </p:txBody>
      </p:sp>
    </p:spTree>
    <p:extLst>
      <p:ext uri="{BB962C8B-B14F-4D97-AF65-F5344CB8AC3E}">
        <p14:creationId xmlns:p14="http://schemas.microsoft.com/office/powerpoint/2010/main" val="285675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LCSW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3439"/>
            <a:ext cx="5365218" cy="6207070"/>
          </a:xfrm>
          <a:effectLst/>
        </p:spPr>
        <p:txBody>
          <a:bodyPr>
            <a:normAutofit/>
          </a:bodyPr>
          <a:lstStyle/>
          <a:p>
            <a:r>
              <a:rPr lang="en-US" dirty="0"/>
              <a:t>The SSW does not support getting hours or taking the exam for the LCSW</a:t>
            </a:r>
          </a:p>
          <a:p>
            <a:pPr lvl="1"/>
            <a:r>
              <a:rPr lang="en-US" dirty="0"/>
              <a:t>If you are very close, there are occasionally opportunities to finish hours.</a:t>
            </a:r>
          </a:p>
          <a:p>
            <a:r>
              <a:rPr lang="en-US" dirty="0"/>
              <a:t>If you have not started the LCSW, graduate first.</a:t>
            </a:r>
          </a:p>
          <a:p>
            <a:pPr lvl="1"/>
            <a:r>
              <a:rPr lang="en-US" dirty="0"/>
              <a:t>The hours and study for the exam will slow your progress. </a:t>
            </a:r>
          </a:p>
          <a:p>
            <a:pPr lvl="1"/>
            <a:r>
              <a:rPr lang="en-US" dirty="0"/>
              <a:t>Can jeopardize other funding you may have.</a:t>
            </a:r>
          </a:p>
          <a:p>
            <a:r>
              <a:rPr lang="en-US" dirty="0"/>
              <a:t>If you have an LCSW there are occasionally opportunities on research projects for clinicians.</a:t>
            </a:r>
          </a:p>
          <a:p>
            <a:r>
              <a:rPr lang="en-US" dirty="0"/>
              <a:t>There are also opportunities to get the LCSW after graduating</a:t>
            </a:r>
          </a:p>
          <a:p>
            <a:r>
              <a:rPr lang="en-US" dirty="0"/>
              <a:t>CSWE </a:t>
            </a:r>
            <a:r>
              <a:rPr lang="en-US" i="1" dirty="0"/>
              <a:t>does</a:t>
            </a:r>
            <a:r>
              <a:rPr lang="en-US" dirty="0"/>
              <a:t> have a practice requirement for some courses, BUT does not require an LCSW to teach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8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057" y="1026726"/>
            <a:ext cx="3217940" cy="480454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Who will hire me when I graduate?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62" y="1274699"/>
            <a:ext cx="6387308" cy="4804549"/>
          </a:xfrm>
          <a:effectLst/>
        </p:spPr>
        <p:txBody>
          <a:bodyPr>
            <a:normAutofit fontScale="92500" lnSpcReduction="20000"/>
          </a:bodyPr>
          <a:lstStyle/>
          <a:p>
            <a:pPr lvl="1"/>
            <a:r>
              <a:rPr lang="en-US" sz="1800" dirty="0"/>
              <a:t>Why has employment been improving for PhD’s in SW?</a:t>
            </a:r>
          </a:p>
          <a:p>
            <a:pPr lvl="2"/>
            <a:r>
              <a:rPr lang="en-US" sz="1800" dirty="0"/>
              <a:t>Need for people to identify, develop and evaluate evidence-based practices</a:t>
            </a:r>
          </a:p>
          <a:p>
            <a:pPr lvl="2"/>
            <a:r>
              <a:rPr lang="en-US" sz="1800" dirty="0"/>
              <a:t>Retirement of faculty in schools of Social Work</a:t>
            </a:r>
          </a:p>
          <a:p>
            <a:pPr lvl="2"/>
            <a:r>
              <a:rPr lang="en-US" sz="1800" dirty="0"/>
              <a:t>Employment in other academic fields</a:t>
            </a:r>
          </a:p>
          <a:p>
            <a:pPr lvl="2"/>
            <a:r>
              <a:rPr lang="en-US" sz="1800" dirty="0"/>
              <a:t>Employment with institutes and think tanks</a:t>
            </a:r>
          </a:p>
          <a:p>
            <a:pPr lvl="2"/>
            <a:r>
              <a:rPr lang="en-US" sz="1800" dirty="0"/>
              <a:t>Expanding market for leadership in industry</a:t>
            </a:r>
          </a:p>
          <a:p>
            <a:pPr lvl="2"/>
            <a:r>
              <a:rPr lang="en-US" sz="1800" dirty="0"/>
              <a:t>New markets opening outside the USA</a:t>
            </a:r>
          </a:p>
          <a:p>
            <a:pPr lvl="2"/>
            <a:r>
              <a:rPr lang="en-US" sz="1800" dirty="0"/>
              <a:t>Institutions that do training (CEU and Organizational)</a:t>
            </a:r>
          </a:p>
          <a:p>
            <a:pPr lvl="1"/>
            <a:r>
              <a:rPr lang="en-US" sz="1800" dirty="0"/>
              <a:t>Does employment require an MSW/practice experience?</a:t>
            </a:r>
          </a:p>
          <a:p>
            <a:pPr lvl="2"/>
            <a:r>
              <a:rPr lang="en-US" sz="1800" dirty="0"/>
              <a:t>Some positions do </a:t>
            </a:r>
          </a:p>
          <a:p>
            <a:pPr lvl="2"/>
            <a:r>
              <a:rPr lang="en-US" sz="1800" dirty="0"/>
              <a:t>Most do not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3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FIU Campuses &amp;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3439"/>
            <a:ext cx="5365218" cy="6207070"/>
          </a:xfrm>
          <a:effectLst/>
        </p:spPr>
        <p:txBody>
          <a:bodyPr>
            <a:normAutofit lnSpcReduction="10000"/>
          </a:bodyPr>
          <a:lstStyle/>
          <a:p>
            <a:r>
              <a:rPr lang="en-US" dirty="0"/>
              <a:t>Software &amp; Hardware</a:t>
            </a:r>
          </a:p>
          <a:p>
            <a:pPr lvl="1"/>
            <a:r>
              <a:rPr lang="en-US" dirty="0" err="1"/>
              <a:t>Panthertech</a:t>
            </a:r>
            <a:endParaRPr lang="en-US" dirty="0"/>
          </a:p>
          <a:p>
            <a:pPr lvl="1"/>
            <a:r>
              <a:rPr lang="en-US" dirty="0" err="1"/>
              <a:t>eLabs</a:t>
            </a:r>
            <a:endParaRPr lang="en-US" dirty="0"/>
          </a:p>
          <a:p>
            <a:r>
              <a:rPr lang="en-US" dirty="0"/>
              <a:t>Student Life </a:t>
            </a:r>
          </a:p>
          <a:p>
            <a:pPr lvl="1"/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https://www.fiu.edu/student-life/index.html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GPSC </a:t>
            </a:r>
          </a:p>
          <a:p>
            <a:pPr lvl="2"/>
            <a:r>
              <a:rPr lang="en-US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http://gradschool.fiu.edu/gpsc/</a:t>
            </a:r>
            <a:endParaRPr lang="en-US" dirty="0">
              <a:solidFill>
                <a:srgbClr val="FFC000"/>
              </a:solidFill>
            </a:endParaRPr>
          </a:p>
          <a:p>
            <a:pPr lvl="2"/>
            <a:r>
              <a:rPr lang="en-US" dirty="0"/>
              <a:t>(may have travel funds)</a:t>
            </a:r>
          </a:p>
          <a:p>
            <a:pPr lvl="1"/>
            <a:r>
              <a:rPr lang="en-US" dirty="0"/>
              <a:t>Clubs and Organizations</a:t>
            </a:r>
          </a:p>
          <a:p>
            <a:pPr lvl="2"/>
            <a:r>
              <a:rPr lang="en-US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https://www.fiu.edu/student-life/student-involvement/index.html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Arts &amp; Culture</a:t>
            </a:r>
          </a:p>
          <a:p>
            <a:pPr lvl="2"/>
            <a:r>
              <a:rPr lang="en-US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https://www.fiu.edu/student-life/arts-and-culture/index.html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Rec Centers &amp; Outdoor Activities</a:t>
            </a:r>
          </a:p>
          <a:p>
            <a:pPr lvl="2"/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https://www.fiu.edu/student-life/index.html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Campuses</a:t>
            </a:r>
          </a:p>
          <a:p>
            <a:pPr lvl="2"/>
            <a:r>
              <a:rPr lang="en-US" dirty="0">
                <a:solidFill>
                  <a:srgbClr val="FFC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https://www.fiu.edu/student-life/campus-highlights/index.html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0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51A45-E5DC-4C5C-A2F6-D4141EB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057" y="1026726"/>
            <a:ext cx="3217940" cy="480454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Dr. B’s Internet Kitchen Drawer**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4753-4D1D-42F6-953D-7C374982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61" y="491836"/>
            <a:ext cx="6707057" cy="6075219"/>
          </a:xfrm>
          <a:effectLst/>
        </p:spPr>
        <p:txBody>
          <a:bodyPr>
            <a:normAutofit/>
          </a:bodyPr>
          <a:lstStyle/>
          <a:p>
            <a:pPr lvl="1"/>
            <a:r>
              <a:rPr lang="en-US" dirty="0"/>
              <a:t>The world wide web was invented in Switzerland in 1989 so that absent minded professors could find and share resources.</a:t>
            </a:r>
          </a:p>
          <a:p>
            <a:pPr lvl="1"/>
            <a:r>
              <a:rPr lang="en-US" dirty="0"/>
              <a:t>In this tradition, Dr B created the kitchen drawer page to find (and share) things he frequently forgets.</a:t>
            </a:r>
          </a:p>
          <a:p>
            <a:pPr lvl="2"/>
            <a:r>
              <a:rPr lang="en-US" dirty="0"/>
              <a:t>Working on developing a better way to share resources…but until then:</a:t>
            </a:r>
          </a:p>
          <a:p>
            <a:pPr lvl="2"/>
            <a:r>
              <a:rPr lang="en-US" dirty="0"/>
              <a:t>What can you find there?</a:t>
            </a:r>
          </a:p>
          <a:p>
            <a:pPr lvl="3"/>
            <a:r>
              <a:rPr lang="en-US" dirty="0"/>
              <a:t>This </a:t>
            </a:r>
            <a:r>
              <a:rPr lang="en-US" dirty="0" err="1"/>
              <a:t>powerpoint</a:t>
            </a:r>
            <a:r>
              <a:rPr lang="en-US" dirty="0"/>
              <a:t>*</a:t>
            </a:r>
          </a:p>
          <a:p>
            <a:pPr lvl="3"/>
            <a:r>
              <a:rPr lang="en-US" dirty="0"/>
              <a:t>The “old VPN trick” for using the library, </a:t>
            </a:r>
            <a:r>
              <a:rPr lang="en-US" dirty="0" err="1"/>
              <a:t>eLabs</a:t>
            </a:r>
            <a:r>
              <a:rPr lang="en-US" dirty="0"/>
              <a:t> and other FIU computer resources.*</a:t>
            </a:r>
          </a:p>
          <a:p>
            <a:pPr lvl="3"/>
            <a:r>
              <a:rPr lang="en-US" dirty="0"/>
              <a:t>Google search tips</a:t>
            </a:r>
          </a:p>
          <a:p>
            <a:pPr lvl="3"/>
            <a:r>
              <a:rPr lang="en-US" dirty="0"/>
              <a:t>Other stuff you may never use</a:t>
            </a:r>
          </a:p>
          <a:p>
            <a:pPr lvl="1"/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http://beau.fiu.edu/references.htm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http://beau.fiu.edu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 Select “miscellany” from the menu on the left. **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sz="1400" dirty="0"/>
              <a:t>These are likely to be very important to you at some point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A65B9-449C-EA4E-B742-E262E8F0DBA3}"/>
              </a:ext>
            </a:extLst>
          </p:cNvPr>
          <p:cNvSpPr txBox="1"/>
          <p:nvPr/>
        </p:nvSpPr>
        <p:spPr>
          <a:xfrm>
            <a:off x="7799754" y="5646610"/>
            <a:ext cx="44133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You will need to type http:// in front</a:t>
            </a:r>
            <a:br>
              <a:rPr lang="en-US" dirty="0"/>
            </a:br>
            <a:r>
              <a:rPr lang="en-US" dirty="0"/>
              <a:t>of The URL. Otherwise you may get </a:t>
            </a:r>
            <a:br>
              <a:rPr lang="en-US" dirty="0"/>
            </a:br>
            <a:r>
              <a:rPr lang="en-US" dirty="0"/>
              <a:t>a 404 message.</a:t>
            </a:r>
          </a:p>
        </p:txBody>
      </p:sp>
    </p:spTree>
    <p:extLst>
      <p:ext uri="{BB962C8B-B14F-4D97-AF65-F5344CB8AC3E}">
        <p14:creationId xmlns:p14="http://schemas.microsoft.com/office/powerpoint/2010/main" val="847231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2398</Words>
  <Application>Microsoft Office PowerPoint</Application>
  <PresentationFormat>Widescreen</PresentationFormat>
  <Paragraphs>358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Wingdings 2</vt:lpstr>
      <vt:lpstr>Quotable</vt:lpstr>
      <vt:lpstr>Annual PhD Student Meeting or Getting Oriented to the Doctoral Program in SW Phases I, II and III</vt:lpstr>
      <vt:lpstr>AGENDA (in no particular order)</vt:lpstr>
      <vt:lpstr>Schools and Child Care</vt:lpstr>
      <vt:lpstr>How do I find a place to live?</vt:lpstr>
      <vt:lpstr>Outside Employment</vt:lpstr>
      <vt:lpstr>LCSW</vt:lpstr>
      <vt:lpstr>Who will hire me when I graduate?</vt:lpstr>
      <vt:lpstr>FIU Campuses &amp; Facilities</vt:lpstr>
      <vt:lpstr>Dr. B’s Internet Kitchen Drawer**</vt:lpstr>
      <vt:lpstr>The Handbook</vt:lpstr>
      <vt:lpstr>Plagiarism</vt:lpstr>
      <vt:lpstr>Responsible Conduct of Research (RCR)</vt:lpstr>
      <vt:lpstr>Other Questions?</vt:lpstr>
      <vt:lpstr>SW Faculty with Graduate Faculty Status</vt:lpstr>
      <vt:lpstr>Getting to the Dissertation in SW at FIU</vt:lpstr>
      <vt:lpstr>Stages of Doctoral Study</vt:lpstr>
      <vt:lpstr>Magnificent Milestones (formerly the Deadly D’s)</vt:lpstr>
      <vt:lpstr>Candidacy Comes First</vt:lpstr>
      <vt:lpstr>Dissertation Committee</vt:lpstr>
      <vt:lpstr>Committees continued</vt:lpstr>
      <vt:lpstr>Proposal Defense</vt:lpstr>
      <vt:lpstr>Dissertation Defense &amp; Submission</vt:lpstr>
      <vt:lpstr>Words to the wise</vt:lpstr>
      <vt:lpstr>What’s in a Proposal?</vt:lpstr>
      <vt:lpstr>Whats in a tradional Dissertation?</vt:lpstr>
      <vt:lpstr>Three Article Dissertation</vt:lpstr>
      <vt:lpstr>Article-based Dissertation Considerations</vt:lpstr>
      <vt:lpstr>Other Questions?</vt:lpstr>
      <vt:lpstr>Keep these numbers handy: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Oriented to the Doctoral Program in SW</dc:title>
  <dc:creator>Richard Beaulaurier</dc:creator>
  <cp:lastModifiedBy>Richard Beaulaurier</cp:lastModifiedBy>
  <cp:revision>24</cp:revision>
  <dcterms:created xsi:type="dcterms:W3CDTF">2020-08-18T21:34:39Z</dcterms:created>
  <dcterms:modified xsi:type="dcterms:W3CDTF">2023-09-05T01:20:27Z</dcterms:modified>
</cp:coreProperties>
</file>