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41"/>
  </p:notesMasterIdLst>
  <p:sldIdLst>
    <p:sldId id="306" r:id="rId5"/>
    <p:sldId id="312" r:id="rId6"/>
    <p:sldId id="308" r:id="rId7"/>
    <p:sldId id="305" r:id="rId8"/>
    <p:sldId id="304" r:id="rId9"/>
    <p:sldId id="331" r:id="rId10"/>
    <p:sldId id="309" r:id="rId11"/>
    <p:sldId id="313" r:id="rId12"/>
    <p:sldId id="314" r:id="rId13"/>
    <p:sldId id="332" r:id="rId14"/>
    <p:sldId id="315" r:id="rId15"/>
    <p:sldId id="317" r:id="rId16"/>
    <p:sldId id="333" r:id="rId17"/>
    <p:sldId id="316" r:id="rId18"/>
    <p:sldId id="318" r:id="rId19"/>
    <p:sldId id="319" r:id="rId20"/>
    <p:sldId id="334" r:id="rId21"/>
    <p:sldId id="335" r:id="rId22"/>
    <p:sldId id="336" r:id="rId23"/>
    <p:sldId id="337" r:id="rId24"/>
    <p:sldId id="338" r:id="rId25"/>
    <p:sldId id="339" r:id="rId26"/>
    <p:sldId id="320" r:id="rId27"/>
    <p:sldId id="310" r:id="rId28"/>
    <p:sldId id="340" r:id="rId29"/>
    <p:sldId id="341" r:id="rId30"/>
    <p:sldId id="342" r:id="rId31"/>
    <p:sldId id="343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0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84967" autoAdjust="0"/>
  </p:normalViewPr>
  <p:slideViewPr>
    <p:cSldViewPr snapToGrid="0">
      <p:cViewPr varScale="1">
        <p:scale>
          <a:sx n="90" d="100"/>
          <a:sy n="90" d="100"/>
        </p:scale>
        <p:origin x="288" y="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dirty="0">
              <a:solidFill>
                <a:schemeClr val="tx1"/>
              </a:solidFill>
            </a:rPr>
            <a:t>HR Low person on the totem pole</a:t>
          </a: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dirty="0">
              <a:solidFill>
                <a:schemeClr val="tx1"/>
              </a:solidFill>
            </a:rPr>
            <a:t>Most Junior Administrative Assistant</a:t>
          </a: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DA3F2F2F-B5A8-4CFD-ABCE-1BC48CD913AF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dirty="0">
              <a:solidFill>
                <a:schemeClr val="tx1"/>
              </a:solidFill>
            </a:rPr>
            <a:t>Rando called in because they needed someone to screen CVs</a:t>
          </a:r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B2F9B3BC-1849-4A4A-BBE4-752B9B492C7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dirty="0">
              <a:solidFill>
                <a:schemeClr val="tx1"/>
              </a:solidFill>
            </a:rPr>
            <a:t>The AI du jour</a:t>
          </a:r>
        </a:p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dirty="0">
              <a:solidFill>
                <a:schemeClr val="tx1"/>
              </a:solidFill>
            </a:rPr>
            <a:t>(notice the robotic smile)</a:t>
          </a:r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0326" custScaleY="146617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44680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0326" custScaleY="146617" custLinFactNeighborX="3682" custLinFactNeighborY="-5464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44680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0326" custScaleY="146617" custLinFactNeighborX="2791" custLinFactNeighborY="-5464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44680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0326" custScaleY="146617"/>
      <dgm:spPr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44680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103136" y="460948"/>
          <a:ext cx="2194559" cy="246888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13132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 dirty="0">
              <a:solidFill>
                <a:schemeClr val="tx1"/>
              </a:solidFill>
            </a:rPr>
            <a:t>HR Low person on the totem pole</a:t>
          </a:r>
        </a:p>
      </dsp:txBody>
      <dsp:txXfrm>
        <a:off x="13132" y="3081438"/>
        <a:ext cx="2374568" cy="487349"/>
      </dsp:txXfrm>
    </dsp:sp>
    <dsp:sp modelId="{7D166BBB-55AF-452C-B9A0-94A1EE55FF4F}">
      <dsp:nvSpPr>
        <dsp:cNvPr id="0" name=""/>
        <dsp:cNvSpPr/>
      </dsp:nvSpPr>
      <dsp:spPr>
        <a:xfrm>
          <a:off x="13132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2955256" y="368939"/>
          <a:ext cx="2194559" cy="246888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803250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 dirty="0">
              <a:solidFill>
                <a:schemeClr val="tx1"/>
              </a:solidFill>
            </a:rPr>
            <a:t>Most Junior Administrative Assistant</a:t>
          </a:r>
        </a:p>
      </dsp:txBody>
      <dsp:txXfrm>
        <a:off x="2803250" y="3081438"/>
        <a:ext cx="2374568" cy="487349"/>
      </dsp:txXfrm>
    </dsp:sp>
    <dsp:sp modelId="{1223E777-77CB-4A9A-BF21-12B513842696}">
      <dsp:nvSpPr>
        <dsp:cNvPr id="0" name=""/>
        <dsp:cNvSpPr/>
      </dsp:nvSpPr>
      <dsp:spPr>
        <a:xfrm>
          <a:off x="2803250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730370" y="368939"/>
          <a:ext cx="2194559" cy="246888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593368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 dirty="0">
              <a:solidFill>
                <a:schemeClr val="tx1"/>
              </a:solidFill>
            </a:rPr>
            <a:t>Rando called in because they needed someone to screen CVs</a:t>
          </a:r>
        </a:p>
      </dsp:txBody>
      <dsp:txXfrm>
        <a:off x="5593368" y="3081438"/>
        <a:ext cx="2374568" cy="487349"/>
      </dsp:txXfrm>
    </dsp:sp>
    <dsp:sp modelId="{EE420F84-477D-4635-BEF8-66426E9A259D}">
      <dsp:nvSpPr>
        <dsp:cNvPr id="0" name=""/>
        <dsp:cNvSpPr/>
      </dsp:nvSpPr>
      <dsp:spPr>
        <a:xfrm>
          <a:off x="5593368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473490" y="460948"/>
          <a:ext cx="2194559" cy="2468883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383486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 dirty="0">
              <a:solidFill>
                <a:schemeClr val="tx1"/>
              </a:solidFill>
            </a:rPr>
            <a:t>The AI du jour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 dirty="0">
              <a:solidFill>
                <a:schemeClr val="tx1"/>
              </a:solidFill>
            </a:rPr>
            <a:t>(notice the robotic smile)</a:t>
          </a:r>
        </a:p>
      </dsp:txBody>
      <dsp:txXfrm>
        <a:off x="8383486" y="3081438"/>
        <a:ext cx="2374568" cy="487349"/>
      </dsp:txXfrm>
    </dsp:sp>
    <dsp:sp modelId="{5A7600AF-A34B-4D03-B3D6-B3C760AE8E06}">
      <dsp:nvSpPr>
        <dsp:cNvPr id="0" name=""/>
        <dsp:cNvSpPr/>
      </dsp:nvSpPr>
      <dsp:spPr>
        <a:xfrm>
          <a:off x="8383486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7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case for independent living.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5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degree is your most important qualification upon graduation.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9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1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1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3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8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9432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2371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3809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07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8714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3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8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55EEE9C5-D74D-2EBF-72A5-3E83F5D47BE1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1F3AFC38-154B-F25D-5FB5-13F3917BEECB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A0772517-54AC-2222-D80F-E2DEEE544205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2">
            <a:extLst>
              <a:ext uri="{FF2B5EF4-FFF2-40B4-BE49-F238E27FC236}">
                <a16:creationId xmlns:a16="http://schemas.microsoft.com/office/drawing/2014/main" id="{9AE8AEBB-5F13-E108-FA8A-B03F9B2B50F0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13073590-649A-845C-7372-A1C6130DC181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E82F6B95-A48D-1C89-8893-9F20E57E442A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B8548354-7EDF-680B-BA87-6C5925548AF6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38FF937A-CC0C-85F1-8EA4-F1ABE9B6F167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4">
            <a:extLst>
              <a:ext uri="{FF2B5EF4-FFF2-40B4-BE49-F238E27FC236}">
                <a16:creationId xmlns:a16="http://schemas.microsoft.com/office/drawing/2014/main" id="{B93D4096-8B8E-3412-17DB-516197B6AFA3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D6B7145-9B8E-B35F-77EB-641DB9E36723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16092FFC-C8C6-980D-874D-08DCA51B388D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537F710B-BE5F-23CC-DDA3-897CF2A47D11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5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2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34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5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6" r:id="rId17"/>
    <p:sldLayoutId id="2147483757" r:id="rId18"/>
    <p:sldLayoutId id="2147483713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59"/>
            <a:ext cx="6403930" cy="3944689"/>
          </a:xfrm>
        </p:spPr>
        <p:txBody>
          <a:bodyPr>
            <a:normAutofit/>
          </a:bodyPr>
          <a:lstStyle/>
          <a:p>
            <a:r>
              <a:rPr lang="en-US" sz="5400" spc="400" dirty="0">
                <a:solidFill>
                  <a:schemeClr val="bg1"/>
                </a:solidFill>
              </a:rPr>
              <a:t>Crafting </a:t>
            </a:r>
            <a:r>
              <a:rPr lang="en-US" spc="400" dirty="0">
                <a:solidFill>
                  <a:schemeClr val="bg1"/>
                </a:solidFill>
              </a:rPr>
              <a:t>Effective CVs for PhD</a:t>
            </a:r>
            <a:r>
              <a:rPr lang="en-US" sz="5400" spc="400" dirty="0">
                <a:solidFill>
                  <a:schemeClr val="bg1"/>
                </a:solidFill>
              </a:rPr>
              <a:t> graduates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Richard L Beaulaurier, PhD, MSW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4BF3-F26E-1E28-EFA8-7EB3DE35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868DBE-BD87-4A05-D054-E5FFCCF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61" y="372761"/>
            <a:ext cx="11211877" cy="126465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Stops on the </a:t>
            </a:r>
            <a:br>
              <a:rPr lang="en-US" dirty="0"/>
            </a:br>
            <a:r>
              <a:rPr lang="en-US" dirty="0"/>
              <a:t>Screening Bus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6CB038-C405-52F6-E036-3734C03C1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82" y="1871954"/>
            <a:ext cx="11787255" cy="4847824"/>
          </a:xfrm>
        </p:spPr>
        <p:txBody>
          <a:bodyPr>
            <a:normAutofit/>
          </a:bodyPr>
          <a:lstStyle/>
          <a:p>
            <a:r>
              <a:rPr lang="en-US" sz="2200" dirty="0"/>
              <a:t>HR, screened for DEI and simple criteria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Search committee*</a:t>
            </a:r>
          </a:p>
          <a:p>
            <a:pPr lvl="1"/>
            <a:r>
              <a:rPr lang="en-US" sz="2000" dirty="0"/>
              <a:t>Member or small group screening, quantitative rubric may be used</a:t>
            </a:r>
          </a:p>
          <a:p>
            <a:pPr lvl="1"/>
            <a:r>
              <a:rPr lang="en-US" sz="2000" dirty="0"/>
              <a:t>Discussion of CV and letters select for Zoom interviews (no more than 10)</a:t>
            </a:r>
          </a:p>
          <a:p>
            <a:pPr lvl="1"/>
            <a:r>
              <a:rPr lang="en-US" sz="2000" dirty="0"/>
              <a:t>Select even smaller numbers for campus visits (initially around 3)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Program Director/Chair*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Academic Dean*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/>
              <a:t>VP for Research (in R1 universities)</a:t>
            </a:r>
          </a:p>
          <a:p>
            <a:r>
              <a:rPr lang="en-US" sz="2000" dirty="0"/>
              <a:t>Provost</a:t>
            </a:r>
            <a:endParaRPr lang="en-US" sz="22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EB63D80-91AE-BEC4-6A20-84E23A13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9EEB2-AED8-FB87-1714-A8F666C1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96" y="372761"/>
            <a:ext cx="5408339" cy="2623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73201-9A4D-C0BD-95F1-AE9D3C1014BC}"/>
              </a:ext>
            </a:extLst>
          </p:cNvPr>
          <p:cNvSpPr txBox="1"/>
          <p:nvPr/>
        </p:nvSpPr>
        <p:spPr>
          <a:xfrm>
            <a:off x="7296772" y="4923020"/>
            <a:ext cx="484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Any one of these stops can screen out your application based on your CV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8FC45-6C5E-921F-8B81-0924F530F2A1}"/>
              </a:ext>
            </a:extLst>
          </p:cNvPr>
          <p:cNvSpPr txBox="1"/>
          <p:nvPr/>
        </p:nvSpPr>
        <p:spPr>
          <a:xfrm>
            <a:off x="2456121" y="6300573"/>
            <a:ext cx="945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*If you get a campus visit only these folks will meet you…the rest know only your CV</a:t>
            </a:r>
          </a:p>
        </p:txBody>
      </p:sp>
    </p:spTree>
    <p:extLst>
      <p:ext uri="{BB962C8B-B14F-4D97-AF65-F5344CB8AC3E}">
        <p14:creationId xmlns:p14="http://schemas.microsoft.com/office/powerpoint/2010/main" val="332891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3BBC-2D87-1D5B-9053-03F7ACB1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through the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4E39-86D8-3571-584C-B0092CB0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247" y="2119952"/>
            <a:ext cx="8444023" cy="504865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Make your qualifications clear:</a:t>
            </a:r>
          </a:p>
          <a:p>
            <a:pPr lvl="1"/>
            <a:r>
              <a:rPr lang="en-US" sz="2400" dirty="0"/>
              <a:t>Education—First line—First heading</a:t>
            </a:r>
          </a:p>
          <a:p>
            <a:pPr lvl="1"/>
            <a:r>
              <a:rPr lang="en-US" sz="2400" dirty="0"/>
              <a:t>Certifications</a:t>
            </a:r>
          </a:p>
          <a:p>
            <a:pPr lvl="1"/>
            <a:r>
              <a:rPr lang="en-US" sz="2400" b="1" dirty="0"/>
              <a:t>Relevant</a:t>
            </a:r>
            <a:r>
              <a:rPr lang="en-US" sz="2400" dirty="0"/>
              <a:t> experience</a:t>
            </a:r>
          </a:p>
          <a:p>
            <a:r>
              <a:rPr lang="en-US" sz="2800" dirty="0"/>
              <a:t>Follow this with things may put you over the top</a:t>
            </a:r>
          </a:p>
          <a:p>
            <a:pPr lvl="1"/>
            <a:r>
              <a:rPr lang="en-US" sz="2400" dirty="0"/>
              <a:t>Special qualification</a:t>
            </a:r>
          </a:p>
          <a:p>
            <a:pPr lvl="1"/>
            <a:r>
              <a:rPr lang="en-US" sz="2400" dirty="0"/>
              <a:t>Memberships</a:t>
            </a:r>
          </a:p>
          <a:p>
            <a:pPr lvl="1"/>
            <a:r>
              <a:rPr lang="en-US" sz="2400" dirty="0"/>
              <a:t>Leadership positions</a:t>
            </a:r>
          </a:p>
          <a:p>
            <a:pPr lvl="1"/>
            <a:r>
              <a:rPr lang="en-US" sz="2400" dirty="0"/>
              <a:t>References</a:t>
            </a:r>
          </a:p>
          <a:p>
            <a:r>
              <a:rPr lang="en-US" sz="2800" dirty="0"/>
              <a:t>Use key words and language common in SW jobs </a:t>
            </a:r>
          </a:p>
          <a:p>
            <a:pPr lvl="1"/>
            <a:r>
              <a:rPr lang="en-US" sz="2400" dirty="0"/>
              <a:t>Generic</a:t>
            </a:r>
          </a:p>
          <a:p>
            <a:pPr lvl="1"/>
            <a:r>
              <a:rPr lang="en-US" sz="2400" dirty="0"/>
              <a:t>Sector specific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989E10-4A5A-2D57-C529-DEA7229FD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2441" y="2222500"/>
            <a:ext cx="2498889" cy="3638550"/>
          </a:xfrm>
        </p:spPr>
      </p:pic>
    </p:spTree>
    <p:extLst>
      <p:ext uri="{BB962C8B-B14F-4D97-AF65-F5344CB8AC3E}">
        <p14:creationId xmlns:p14="http://schemas.microsoft.com/office/powerpoint/2010/main" val="299795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046FE2-794D-DF57-CB88-7B067F2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74223"/>
          </a:xfrm>
        </p:spPr>
        <p:txBody>
          <a:bodyPr>
            <a:normAutofit/>
          </a:bodyPr>
          <a:lstStyle/>
          <a:p>
            <a:r>
              <a:rPr lang="en-US" sz="4000" dirty="0"/>
              <a:t>What does not go in an academic CV?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D3B1-ECEA-81F8-904A-4A9ADEDD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3" y="2211655"/>
            <a:ext cx="10554574" cy="3636511"/>
          </a:xfrm>
        </p:spPr>
        <p:txBody>
          <a:bodyPr/>
          <a:lstStyle/>
          <a:p>
            <a:r>
              <a:rPr lang="en-US" sz="2400" dirty="0"/>
              <a:t>No objectives</a:t>
            </a:r>
          </a:p>
          <a:p>
            <a:r>
              <a:rPr lang="en-US" sz="2400" dirty="0"/>
              <a:t>No Goals</a:t>
            </a:r>
          </a:p>
          <a:p>
            <a:r>
              <a:rPr lang="en-US" sz="2400" dirty="0"/>
              <a:t>No indications of what job you want</a:t>
            </a:r>
          </a:p>
          <a:p>
            <a:r>
              <a:rPr lang="en-US" sz="2400" dirty="0"/>
              <a:t>No fancy formatting</a:t>
            </a:r>
          </a:p>
          <a:p>
            <a:pPr lvl="1"/>
            <a:r>
              <a:rPr lang="en-US" sz="2400" dirty="0"/>
              <a:t>CVs will be read quickly…fancy formatting gets in the way.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0CDF9-06B5-DB17-E530-10CAB4ABDB6F}"/>
              </a:ext>
            </a:extLst>
          </p:cNvPr>
          <p:cNvSpPr txBox="1"/>
          <p:nvPr/>
        </p:nvSpPr>
        <p:spPr>
          <a:xfrm>
            <a:off x="2041451" y="5663500"/>
            <a:ext cx="90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But I heard this joke: How many academics does it take to change a light bulb?</a:t>
            </a:r>
          </a:p>
        </p:txBody>
      </p:sp>
    </p:spTree>
    <p:extLst>
      <p:ext uri="{BB962C8B-B14F-4D97-AF65-F5344CB8AC3E}">
        <p14:creationId xmlns:p14="http://schemas.microsoft.com/office/powerpoint/2010/main" val="120571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Five bulbs and one of them is glowing">
            <a:extLst>
              <a:ext uri="{FF2B5EF4-FFF2-40B4-BE49-F238E27FC236}">
                <a16:creationId xmlns:a16="http://schemas.microsoft.com/office/drawing/2014/main" id="{5B9D77ED-924D-9A95-DCAE-ECFFADD7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0" y="22220"/>
            <a:ext cx="12191980" cy="6857990"/>
          </a:xfrm>
          <a:prstGeom prst="rect">
            <a:avLst/>
          </a:pr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6ADAA-E882-3B2C-5AB1-743D1544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38" y="3065727"/>
            <a:ext cx="5706533" cy="247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/>
              <a:t>The number is not important. The important thing is to take credit for it in your CV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EFA37-BEC1-F3D4-9AC5-867E07469D96}"/>
              </a:ext>
            </a:extLst>
          </p:cNvPr>
          <p:cNvSpPr txBox="1"/>
          <p:nvPr/>
        </p:nvSpPr>
        <p:spPr>
          <a:xfrm>
            <a:off x="184593" y="6193437"/>
            <a:ext cx="973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Almost everything you do as an academic should be in your CV</a:t>
            </a:r>
          </a:p>
        </p:txBody>
      </p:sp>
    </p:spTree>
    <p:extLst>
      <p:ext uri="{BB962C8B-B14F-4D97-AF65-F5344CB8AC3E}">
        <p14:creationId xmlns:p14="http://schemas.microsoft.com/office/powerpoint/2010/main" val="200006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3BBC-2D87-1D5B-9053-03F7ACB1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screened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4E39-86D8-3571-584C-B0092CB0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265" y="2272192"/>
            <a:ext cx="743115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Make your qualifications hard to find</a:t>
            </a:r>
          </a:p>
          <a:p>
            <a:r>
              <a:rPr lang="en-US" sz="2400" dirty="0"/>
              <a:t>Misspell or use bad grammar</a:t>
            </a:r>
          </a:p>
          <a:p>
            <a:r>
              <a:rPr lang="en-US" sz="2400" dirty="0"/>
              <a:t>Use colloquialisms</a:t>
            </a:r>
          </a:p>
          <a:p>
            <a:r>
              <a:rPr lang="en-US" sz="2400" dirty="0"/>
              <a:t>Fail to include qualifications they have asked for</a:t>
            </a:r>
          </a:p>
          <a:p>
            <a:r>
              <a:rPr lang="en-US" sz="2400" dirty="0"/>
              <a:t>Fail to include critical details about your qualifications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07D11-7C8A-FCB1-1496-DF1784852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18" y="1825626"/>
            <a:ext cx="2935042" cy="42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8697-6135-DFD7-4ADA-B790D92A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Start with your name and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B8B1-D369-80E3-6976-260CF8888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1" y="2657910"/>
            <a:ext cx="4878430" cy="2807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Joan Watson, Ph.D.*, LCSW**</a:t>
            </a:r>
            <a:br>
              <a:rPr lang="en-US" dirty="0"/>
            </a:br>
            <a:r>
              <a:rPr lang="en-US" dirty="0"/>
              <a:t>221b Baker Street</a:t>
            </a:r>
            <a:br>
              <a:rPr lang="en-US" dirty="0"/>
            </a:br>
            <a:r>
              <a:rPr lang="en-US" dirty="0"/>
              <a:t>Yeehaw Junction, FL 34972</a:t>
            </a:r>
          </a:p>
          <a:p>
            <a:pPr marL="0" indent="0" algn="ctr">
              <a:buNone/>
            </a:pPr>
            <a:r>
              <a:rPr lang="en-US" dirty="0"/>
              <a:t>Telephone: 305-867-5309</a:t>
            </a:r>
            <a:br>
              <a:rPr lang="en-US" dirty="0"/>
            </a:br>
            <a:r>
              <a:rPr lang="en-US" dirty="0"/>
              <a:t>Email: jwatsonphd@gmail.com***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A95AAE-7189-491C-0F13-129E408C1662}"/>
              </a:ext>
            </a:extLst>
          </p:cNvPr>
          <p:cNvSpPr txBox="1">
            <a:spLocks/>
          </p:cNvSpPr>
          <p:nvPr/>
        </p:nvSpPr>
        <p:spPr>
          <a:xfrm>
            <a:off x="5186211" y="777930"/>
            <a:ext cx="6023197" cy="608007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 Make sure your PhD is after your name. Don’t make them scroll to  your education…they might not. </a:t>
            </a:r>
          </a:p>
          <a:p>
            <a:r>
              <a:rPr lang="en-US" dirty="0"/>
              <a:t>* If your PhD is “expected” put an asterisk by the by the letters: PhD*  and not that it is </a:t>
            </a:r>
            <a:br>
              <a:rPr lang="en-US" dirty="0"/>
            </a:br>
            <a:r>
              <a:rPr lang="en-US" dirty="0"/>
              <a:t>*expected: August 202X</a:t>
            </a:r>
          </a:p>
          <a:p>
            <a:r>
              <a:rPr lang="en-US" dirty="0"/>
              <a:t>** If you have an LCSW put it here. This is particularly important post MSW practice experience is not clear</a:t>
            </a:r>
          </a:p>
          <a:p>
            <a:r>
              <a:rPr lang="en-US" dirty="0"/>
              <a:t> ** If you don’t have an LCSW, put MSW. If you don’t have an MSW don’t put anything.</a:t>
            </a:r>
          </a:p>
          <a:p>
            <a:r>
              <a:rPr lang="en-US" dirty="0"/>
              <a:t>*** If your email is something cute change it to something professional now.  Time to be rid of </a:t>
            </a:r>
            <a:r>
              <a:rPr lang="en-US" i="1" dirty="0">
                <a:solidFill>
                  <a:schemeClr val="accent1"/>
                </a:solidFill>
              </a:rPr>
              <a:t>threebutterflies@hotmail.com</a:t>
            </a:r>
          </a:p>
          <a:p>
            <a:r>
              <a:rPr lang="en-US" dirty="0"/>
              <a:t>*** Don’t use your FIU email. FIU doesn’t let you keep these anymore.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0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id="{5D71DC91-5390-F62D-C27B-2B2DE2C90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0682" r="-2" b="-2"/>
          <a:stretch/>
        </p:blipFill>
        <p:spPr>
          <a:xfrm>
            <a:off x="6096000" y="-1"/>
            <a:ext cx="6094450" cy="6858001"/>
          </a:xfrm>
          <a:prstGeom prst="rect">
            <a:avLst/>
          </a:prstGeom>
        </p:spPr>
      </p:pic>
      <p:sp>
        <p:nvSpPr>
          <p:cNvPr id="11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239AE-2C49-679A-9118-75D87D6D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77" y="222542"/>
            <a:ext cx="3649109" cy="20421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Rich’s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Suggested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B2C5-3D5B-36ED-A75A-F6DC68C01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" y="456458"/>
            <a:ext cx="6094450" cy="65861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Name and contact info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Education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Licenses, Certifications, Certificates.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Academic Positions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Research Affiliations (if you have them)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Professional Associations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Language Proficiency (if you speak any non-English language)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Funded Research (If you have it…if not just “research”)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Minimally Funded or Unfunded Research</a:t>
            </a:r>
            <a:br>
              <a:rPr lang="en-US" sz="2400" dirty="0"/>
            </a:br>
            <a:r>
              <a:rPr lang="en-US" sz="2400" dirty="0"/>
              <a:t>unless you are just using “research”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University Teaching Experience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Professional Social Work Experience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Other Professional Work Experience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Publications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Presentations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Academic Service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Community Service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Honors and Awards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395A3-649A-56C5-CA5F-1EF7AAB4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38282-F066-EEBE-8DE9-36739555C468}"/>
              </a:ext>
            </a:extLst>
          </p:cNvPr>
          <p:cNvSpPr txBox="1"/>
          <p:nvPr/>
        </p:nvSpPr>
        <p:spPr>
          <a:xfrm>
            <a:off x="7055316" y="5158130"/>
            <a:ext cx="4875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All sections except the name and contact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info should have a heading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OK to invent a new heading if relevant or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delete one if not relevant</a:t>
            </a:r>
          </a:p>
        </p:txBody>
      </p:sp>
    </p:spTree>
    <p:extLst>
      <p:ext uri="{BB962C8B-B14F-4D97-AF65-F5344CB8AC3E}">
        <p14:creationId xmlns:p14="http://schemas.microsoft.com/office/powerpoint/2010/main" val="150396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59EE-4F8B-9E7D-CE37-801AA2F3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00" y="451513"/>
            <a:ext cx="10571998" cy="970450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EBD3-23B4-9265-4351-379AF745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454" y="3746500"/>
            <a:ext cx="5965746" cy="25686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PhD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MSWBSW [or BA]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Dates are optional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05156-9423-3EC2-A567-B1046BAA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09" y="212653"/>
            <a:ext cx="8535591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2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1657-BC4D-7C62-A9BB-2BB8DFC3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75A4C7-17FA-3C0F-224B-4E27BDE3A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2102288" cy="433091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LCSW</a:t>
            </a:r>
          </a:p>
          <a:p>
            <a:r>
              <a:rPr lang="en-US" sz="2000" dirty="0"/>
              <a:t>SW licenses from other states (e.g. LMSW</a:t>
            </a:r>
          </a:p>
          <a:p>
            <a:r>
              <a:rPr lang="en-US" sz="2000" dirty="0"/>
              <a:t>CAP</a:t>
            </a:r>
          </a:p>
          <a:p>
            <a:r>
              <a:rPr lang="en-US" sz="2000" dirty="0"/>
              <a:t>LMFC</a:t>
            </a:r>
          </a:p>
          <a:p>
            <a:r>
              <a:rPr lang="en-US" sz="2000" dirty="0"/>
              <a:t>LMHC</a:t>
            </a:r>
          </a:p>
          <a:p>
            <a:endParaRPr lang="en-US" dirty="0"/>
          </a:p>
          <a:p>
            <a:r>
              <a:rPr lang="en-US" dirty="0"/>
              <a:t>Other certificates or licenses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A6C4D-1FC1-3C32-5A19-BF1BA499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8800" y="2222286"/>
            <a:ext cx="8641685" cy="43309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don’t have any of these don’t worry</a:t>
            </a:r>
          </a:p>
          <a:p>
            <a:pPr marL="0" indent="0">
              <a:buNone/>
            </a:pPr>
            <a:r>
              <a:rPr lang="en-US" dirty="0"/>
              <a:t>…but if you do…</a:t>
            </a:r>
          </a:p>
          <a:p>
            <a:r>
              <a:rPr lang="en-US" dirty="0"/>
              <a:t>LCSW if you have this make sure you note it after your name and PhD. An LCSW indicates that you have at least two years of post-MSW practice experience which may be a qualification, and is always desirable.</a:t>
            </a:r>
          </a:p>
          <a:p>
            <a:r>
              <a:rPr lang="en-US" dirty="0"/>
              <a:t>Other counselling licenses show you can teach clinical HBSE courses</a:t>
            </a:r>
          </a:p>
          <a:p>
            <a:r>
              <a:rPr lang="en-US" dirty="0"/>
              <a:t>Other certificates and licenses show you have additional qualifications, and that you are keeping your “tools sharp”</a:t>
            </a:r>
          </a:p>
        </p:txBody>
      </p:sp>
    </p:spTree>
    <p:extLst>
      <p:ext uri="{BB962C8B-B14F-4D97-AF65-F5344CB8AC3E}">
        <p14:creationId xmlns:p14="http://schemas.microsoft.com/office/powerpoint/2010/main" val="314605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CEFE-A771-B19C-51B9-6E253D03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0334-500B-6580-64C7-C6FB245BC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902143" cy="46357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Research Assistant</a:t>
            </a:r>
          </a:p>
          <a:p>
            <a:r>
              <a:rPr lang="en-US" dirty="0"/>
              <a:t>Teaching Assistant</a:t>
            </a:r>
          </a:p>
          <a:p>
            <a:r>
              <a:rPr lang="en-US" dirty="0"/>
              <a:t>Graduate Assistant</a:t>
            </a:r>
          </a:p>
          <a:p>
            <a:r>
              <a:rPr lang="en-US" dirty="0"/>
              <a:t>Scholar</a:t>
            </a:r>
          </a:p>
          <a:p>
            <a:pPr lvl="1"/>
            <a:r>
              <a:rPr lang="en-US" dirty="0"/>
              <a:t>CV Starr Scholar</a:t>
            </a:r>
          </a:p>
          <a:p>
            <a:pPr lvl="1"/>
            <a:r>
              <a:rPr lang="en-US" dirty="0"/>
              <a:t>Fulbright Scholar</a:t>
            </a:r>
          </a:p>
          <a:p>
            <a:r>
              <a:rPr lang="en-US" dirty="0"/>
              <a:t>Fellow</a:t>
            </a:r>
          </a:p>
          <a:p>
            <a:pPr lvl="1"/>
            <a:r>
              <a:rPr lang="en-US" dirty="0"/>
              <a:t>McKnight Fellow</a:t>
            </a:r>
          </a:p>
          <a:p>
            <a:pPr lvl="1"/>
            <a:r>
              <a:rPr lang="en-US" dirty="0"/>
              <a:t>Presidential Fellow</a:t>
            </a:r>
          </a:p>
          <a:p>
            <a:pPr lvl="1"/>
            <a:r>
              <a:rPr lang="en-US" dirty="0"/>
              <a:t>Veteran’s Fellow</a:t>
            </a:r>
          </a:p>
          <a:p>
            <a:pPr lvl="1"/>
            <a:r>
              <a:rPr lang="en-US" dirty="0"/>
              <a:t>Inclusion Fellow</a:t>
            </a:r>
          </a:p>
          <a:p>
            <a:pPr lvl="1"/>
            <a:r>
              <a:rPr lang="en-US" dirty="0"/>
              <a:t>UGS Dean’s Fellow</a:t>
            </a:r>
          </a:p>
          <a:p>
            <a:pPr lvl="1"/>
            <a:r>
              <a:rPr lang="en-US" dirty="0"/>
              <a:t>Provost’s Tuition Fellowships</a:t>
            </a:r>
          </a:p>
          <a:p>
            <a:r>
              <a:rPr lang="en-US" dirty="0"/>
              <a:t>Adjunct Assistant Professor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4D187-CA85-2C64-85CA-F7BA3DE0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084" y="2222287"/>
            <a:ext cx="7591645" cy="45081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FIU we often use the generic “Graduate Assistant” but “Teaching Assistant” and “Research Assistant” are more common.</a:t>
            </a:r>
          </a:p>
          <a:p>
            <a:r>
              <a:rPr lang="en-US" dirty="0"/>
              <a:t>If you have used our GAship to teach list it as TA</a:t>
            </a:r>
          </a:p>
          <a:p>
            <a:r>
              <a:rPr lang="en-US" dirty="0"/>
              <a:t>If you have used your GAship to do research list it as RA</a:t>
            </a:r>
          </a:p>
          <a:p>
            <a:r>
              <a:rPr lang="en-US" dirty="0"/>
              <a:t>If you have done both, list them separately</a:t>
            </a:r>
          </a:p>
          <a:p>
            <a:r>
              <a:rPr lang="en-US" dirty="0"/>
              <a:t>Fellowships and Scholarships can be listed if they were competitive and paid a major part of your studies</a:t>
            </a:r>
          </a:p>
          <a:p>
            <a:pPr lvl="1"/>
            <a:r>
              <a:rPr lang="en-US" dirty="0"/>
              <a:t>If a scholarship was just a little money…or just an honor, put it under honors and awards.</a:t>
            </a:r>
          </a:p>
        </p:txBody>
      </p:sp>
    </p:spTree>
    <p:extLst>
      <p:ext uri="{BB962C8B-B14F-4D97-AF65-F5344CB8AC3E}">
        <p14:creationId xmlns:p14="http://schemas.microsoft.com/office/powerpoint/2010/main" val="61685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108" b="108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539" y="585216"/>
            <a:ext cx="5457269" cy="2276856"/>
          </a:xfrm>
        </p:spPr>
        <p:txBody>
          <a:bodyPr/>
          <a:lstStyle/>
          <a:p>
            <a:r>
              <a:rPr lang="en-US" dirty="0"/>
              <a:t>Shout out to my co-authors: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19" y="3127247"/>
            <a:ext cx="5457269" cy="150280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PowerPoint Design Tools </a:t>
            </a:r>
          </a:p>
          <a:p>
            <a:r>
              <a:rPr lang="en-US" sz="2800" dirty="0"/>
              <a:t>Chat GPT</a:t>
            </a:r>
          </a:p>
          <a:p>
            <a:r>
              <a:rPr lang="en-US" sz="2800" dirty="0"/>
              <a:t>Spellcheck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8FBE6-F5DE-D3EA-56B0-923D9697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FED0-BA44-4940-E868-48CE02A2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21F98-E817-BEFE-4048-58742EFC8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878" y="2332192"/>
            <a:ext cx="5189857" cy="576262"/>
          </a:xfrm>
        </p:spPr>
        <p:txBody>
          <a:bodyPr/>
          <a:lstStyle/>
          <a:p>
            <a:r>
              <a:rPr lang="en-US" dirty="0"/>
              <a:t>Scholarships and Fellowships that are not academic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303C-B1A6-9541-1E3B-D1902112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200" y="3300898"/>
            <a:ext cx="5194585" cy="3109914"/>
          </a:xfrm>
        </p:spPr>
        <p:txBody>
          <a:bodyPr>
            <a:normAutofit/>
          </a:bodyPr>
          <a:lstStyle/>
          <a:p>
            <a:r>
              <a:rPr lang="en-US" dirty="0"/>
              <a:t>Most Fellowships or Scholarships that you got before entering the doctoral program</a:t>
            </a:r>
          </a:p>
          <a:p>
            <a:pPr lvl="1"/>
            <a:r>
              <a:rPr lang="en-US" sz="1800" dirty="0"/>
              <a:t>Dolores Auzenne Fellowships</a:t>
            </a:r>
          </a:p>
          <a:p>
            <a:pPr lvl="1"/>
            <a:r>
              <a:rPr lang="en-US" sz="1800" dirty="0"/>
              <a:t>UGS Writing Fellowships</a:t>
            </a:r>
          </a:p>
          <a:p>
            <a:pPr lvl="1"/>
            <a:r>
              <a:rPr lang="en-US" sz="1800" dirty="0"/>
              <a:t>Scholarships and Fellowships from outside FIU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43CFF0-47F1-20C3-85F5-B69D80B53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044061"/>
            <a:ext cx="5194583" cy="576262"/>
          </a:xfrm>
        </p:spPr>
        <p:txBody>
          <a:bodyPr/>
          <a:lstStyle/>
          <a:p>
            <a:r>
              <a:rPr lang="en-US" dirty="0"/>
              <a:t>Honor societies and other awards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6BA45-A1CF-E7C8-963E-BEF3BA65B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898802"/>
            <a:ext cx="5194583" cy="3512010"/>
          </a:xfrm>
        </p:spPr>
        <p:txBody>
          <a:bodyPr>
            <a:normAutofit/>
          </a:bodyPr>
          <a:lstStyle/>
          <a:p>
            <a:r>
              <a:rPr lang="en-US" dirty="0"/>
              <a:t>Phi Alpha or other professional honor society</a:t>
            </a:r>
          </a:p>
          <a:p>
            <a:r>
              <a:rPr lang="en-US" dirty="0"/>
              <a:t>Dean’s lists</a:t>
            </a:r>
          </a:p>
          <a:p>
            <a:r>
              <a:rPr lang="en-US" dirty="0"/>
              <a:t>Phi Beta Kappa</a:t>
            </a:r>
          </a:p>
          <a:p>
            <a:r>
              <a:rPr lang="en-US" dirty="0"/>
              <a:t>Anything that honors your service to a university, college.</a:t>
            </a:r>
          </a:p>
          <a:p>
            <a:r>
              <a:rPr lang="en-US" dirty="0"/>
              <a:t>Anything that honors your professional service</a:t>
            </a:r>
          </a:p>
          <a:p>
            <a:r>
              <a:rPr lang="en-US" dirty="0"/>
              <a:t>Anything that honors you for being a good citizen.</a:t>
            </a:r>
          </a:p>
        </p:txBody>
      </p:sp>
    </p:spTree>
    <p:extLst>
      <p:ext uri="{BB962C8B-B14F-4D97-AF65-F5344CB8AC3E}">
        <p14:creationId xmlns:p14="http://schemas.microsoft.com/office/powerpoint/2010/main" val="423062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C65A-7991-3DFC-5A1D-C91D16AD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336"/>
            <a:ext cx="10571998" cy="970450"/>
          </a:xfrm>
        </p:spPr>
        <p:txBody>
          <a:bodyPr/>
          <a:lstStyle/>
          <a:p>
            <a:r>
              <a:rPr lang="en-US" sz="3600" dirty="0"/>
              <a:t>Research Affiliations &amp; Professional Associations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4FD0-C880-5084-E717-534C06497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Organizations you belong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5258A-F3CD-4271-06AD-D55140FE5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CSWE</a:t>
            </a:r>
          </a:p>
          <a:p>
            <a:r>
              <a:rPr lang="en-US" dirty="0"/>
              <a:t>NASW</a:t>
            </a:r>
          </a:p>
          <a:p>
            <a:r>
              <a:rPr lang="en-US" dirty="0"/>
              <a:t>SSWR</a:t>
            </a:r>
          </a:p>
          <a:p>
            <a:r>
              <a:rPr lang="en-US" dirty="0"/>
              <a:t>GSA</a:t>
            </a:r>
          </a:p>
          <a:p>
            <a:r>
              <a:rPr lang="en-US" dirty="0"/>
              <a:t>APHA</a:t>
            </a:r>
          </a:p>
          <a:p>
            <a:r>
              <a:rPr lang="en-US" dirty="0"/>
              <a:t>IFSW</a:t>
            </a:r>
          </a:p>
          <a:p>
            <a:r>
              <a:rPr lang="en-US" dirty="0"/>
              <a:t>Any other national or international professional or academic organization.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25109-B5D5-F9DD-983C-63827186C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Research Affiliations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9C8D1-2498-EA2E-625D-700634CD43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RCMI</a:t>
            </a:r>
          </a:p>
          <a:p>
            <a:r>
              <a:rPr lang="en-US" dirty="0"/>
              <a:t>CRUSADA</a:t>
            </a:r>
          </a:p>
          <a:p>
            <a:r>
              <a:rPr lang="en-US" dirty="0"/>
              <a:t>Center for Children and Families</a:t>
            </a:r>
          </a:p>
          <a:p>
            <a:r>
              <a:rPr lang="en-US" dirty="0"/>
              <a:t>Latin American and Caribbean Center</a:t>
            </a:r>
          </a:p>
          <a:p>
            <a:r>
              <a:rPr lang="en-US" dirty="0"/>
              <a:t>Any other research group with a name that you belong to.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2353E-939C-A99E-FD25-D86A0E316E4B}"/>
              </a:ext>
            </a:extLst>
          </p:cNvPr>
          <p:cNvSpPr txBox="1"/>
          <p:nvPr/>
        </p:nvSpPr>
        <p:spPr>
          <a:xfrm>
            <a:off x="2589639" y="6164826"/>
            <a:ext cx="744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Make sure to note if you have been an officer or board member!</a:t>
            </a:r>
          </a:p>
        </p:txBody>
      </p:sp>
    </p:spTree>
    <p:extLst>
      <p:ext uri="{BB962C8B-B14F-4D97-AF65-F5344CB8AC3E}">
        <p14:creationId xmlns:p14="http://schemas.microsoft.com/office/powerpoint/2010/main" val="3881346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B9AF-2D7E-B21F-0D27-6EFF5449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Proficiency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A59F9-B05C-9D98-A109-851237B0F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2212" y="1796257"/>
            <a:ext cx="5647773" cy="576262"/>
          </a:xfrm>
        </p:spPr>
        <p:txBody>
          <a:bodyPr/>
          <a:lstStyle/>
          <a:p>
            <a:r>
              <a:rPr lang="en-US" dirty="0"/>
              <a:t>If you speak a language other than English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1CEBF-7ECB-BB21-4116-9AAC69307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8284" y="2751138"/>
            <a:ext cx="4833714" cy="365967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List the English and the other language(s)</a:t>
            </a:r>
          </a:p>
          <a:p>
            <a:r>
              <a:rPr lang="en-US" dirty="0"/>
              <a:t>Note your proficiency by indicating whether are literate as well as conversational in the language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English: read, write and speak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French: read, write and speak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don’t speak a non-English language skip this heading ;-)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6A9B98-1879-EC25-2E40-1C76A784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9" y="2463007"/>
            <a:ext cx="6211167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8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E3E2FE-A472-3BE2-7218-FF97C49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50" y="358877"/>
            <a:ext cx="10571998" cy="970450"/>
          </a:xfrm>
        </p:spPr>
        <p:txBody>
          <a:bodyPr anchor="ctr">
            <a:norm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D356A-7D52-E92C-42EA-7E8C2E7D8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9840" y="2017558"/>
            <a:ext cx="5189857" cy="576262"/>
          </a:xfrm>
        </p:spPr>
        <p:txBody>
          <a:bodyPr/>
          <a:lstStyle/>
          <a:p>
            <a:r>
              <a:rPr lang="en-US" dirty="0"/>
              <a:t>Research comes in several flavors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8C9F2-33DF-A44C-92B7-D7AF58E37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75A3-A187-93A5-21CB-FCC31FEA1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4585" y="1848209"/>
            <a:ext cx="5194583" cy="576262"/>
          </a:xfrm>
        </p:spPr>
        <p:txBody>
          <a:bodyPr/>
          <a:lstStyle/>
          <a:p>
            <a:r>
              <a:rPr lang="en-US" dirty="0"/>
              <a:t>Break it down if you can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38A68E-4666-FDC5-C235-5C30206FD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7854" y="2472942"/>
            <a:ext cx="5194583" cy="3666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have all done something with research even if it is just your dissertation research</a:t>
            </a:r>
          </a:p>
          <a:p>
            <a:r>
              <a:rPr lang="en-US" dirty="0"/>
              <a:t>If you have had </a:t>
            </a:r>
            <a:r>
              <a:rPr lang="en-US" b="1" dirty="0"/>
              <a:t>any</a:t>
            </a:r>
            <a:r>
              <a:rPr lang="en-US" dirty="0"/>
              <a:t> involvement, even as an RA, even if you were not specifically funded shows that you have been around funded research and that is a plus. </a:t>
            </a:r>
          </a:p>
          <a:p>
            <a:r>
              <a:rPr lang="en-US" dirty="0"/>
              <a:t>Show any research funding that you have applied for even if you did not get it</a:t>
            </a:r>
          </a:p>
          <a:p>
            <a:r>
              <a:rPr lang="en-US" dirty="0"/>
              <a:t>If you have something under review that is important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2347C38-13D6-300F-6659-948D7170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B22C-75FD-3F11-DE01-C5FA0C0CCA6D}"/>
              </a:ext>
            </a:extLst>
          </p:cNvPr>
          <p:cNvSpPr txBox="1">
            <a:spLocks/>
          </p:cNvSpPr>
          <p:nvPr/>
        </p:nvSpPr>
        <p:spPr>
          <a:xfrm>
            <a:off x="412729" y="2650511"/>
            <a:ext cx="5194583" cy="165558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Funded Research</a:t>
            </a:r>
          </a:p>
          <a:p>
            <a:r>
              <a:rPr lang="en-US" dirty="0"/>
              <a:t>Minimally or Unfunded Research</a:t>
            </a:r>
          </a:p>
          <a:p>
            <a:r>
              <a:rPr lang="en-US" dirty="0"/>
              <a:t>Research Under Review</a:t>
            </a:r>
          </a:p>
          <a:p>
            <a:r>
              <a:rPr lang="en-US" dirty="0"/>
              <a:t>Research Not Funded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F764701-36EA-F212-5633-3F43131A92AC}"/>
              </a:ext>
            </a:extLst>
          </p:cNvPr>
          <p:cNvSpPr txBox="1">
            <a:spLocks/>
          </p:cNvSpPr>
          <p:nvPr/>
        </p:nvSpPr>
        <p:spPr>
          <a:xfrm>
            <a:off x="686250" y="4387735"/>
            <a:ext cx="5189857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all know getting funded is hard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3FD128-D476-1718-3053-5C31E5D50AAA}"/>
              </a:ext>
            </a:extLst>
          </p:cNvPr>
          <p:cNvSpPr txBox="1">
            <a:spLocks/>
          </p:cNvSpPr>
          <p:nvPr/>
        </p:nvSpPr>
        <p:spPr>
          <a:xfrm>
            <a:off x="992834" y="5114899"/>
            <a:ext cx="5194583" cy="165558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Listing what you have attempted shows persistence</a:t>
            </a:r>
          </a:p>
          <a:p>
            <a:r>
              <a:rPr lang="en-US" dirty="0"/>
              <a:t>It shows that you know funding requires multiple attempts</a:t>
            </a:r>
          </a:p>
          <a:p>
            <a:r>
              <a:rPr lang="en-US" dirty="0"/>
              <a:t>It shows you are persistent and serious about getting funded</a:t>
            </a:r>
          </a:p>
        </p:txBody>
      </p:sp>
    </p:spTree>
    <p:extLst>
      <p:ext uri="{BB962C8B-B14F-4D97-AF65-F5344CB8AC3E}">
        <p14:creationId xmlns:p14="http://schemas.microsoft.com/office/powerpoint/2010/main" val="208762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BA3AE5-0FB8-4948-A421-5CEE1A5E8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615FFFBF-F0D2-4BB8-BB9E-3ADC47E3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27" y="93227"/>
            <a:ext cx="5039035" cy="762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University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834536"/>
            <a:ext cx="5791199" cy="6023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If you have taught, you should have a section on teaching.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Even if you will primarily do research, university employers need to know where they can plug you into the curriculum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Identify the parts of the curriculum you can teach in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Human Behavior and the Social Environment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Social Policy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Research (we can all do this…try to have at least one other thing)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Direct/Clinical Practice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Macro Practice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Field of Experience is also important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Aging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Addictions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Clinical Modalities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Chile Welfare</a:t>
            </a:r>
          </a:p>
          <a:p>
            <a:pPr marL="742950" lvl="1" indent="-285750">
              <a:buFont typeface="Wingdings 2" charset="2"/>
              <a:buChar char=""/>
            </a:pPr>
            <a:r>
              <a:rPr lang="en-US" dirty="0">
                <a:solidFill>
                  <a:srgbClr val="FFFFFF"/>
                </a:solidFill>
              </a:rPr>
              <a:t>Mental Health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FD056B7E-FBD7-4858-966D-9C4DEDA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AA7BA020-5F67-E08E-62A5-2797332C27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04" r="9704"/>
          <a:stretch>
            <a:fillRect/>
          </a:stretch>
        </p:blipFill>
        <p:spPr>
          <a:xfrm>
            <a:off x="7422713" y="1147433"/>
            <a:ext cx="3832042" cy="303122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179" y="5963036"/>
            <a:ext cx="2911357" cy="711813"/>
          </a:xfrm>
        </p:spPr>
        <p:txBody>
          <a:bodyPr vert="horz" lIns="91440" tIns="45720" rIns="91440" bIns="10800" rtlCol="0" anchor="b">
            <a:normAutofit fontScale="85000" lnSpcReduction="20000"/>
          </a:bodyPr>
          <a:lstStyle/>
          <a:p>
            <a:pPr defTabSz="914400">
              <a:spcAft>
                <a:spcPts val="600"/>
              </a:spcAft>
            </a:pPr>
            <a:r>
              <a:rPr lang="en-US" b="1" dirty="0"/>
              <a:t>* If it’s not a lot don’t worry. More is not necessarily better…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D0EE1-8ABA-1125-C62B-A594B864A931}"/>
              </a:ext>
            </a:extLst>
          </p:cNvPr>
          <p:cNvSpPr txBox="1"/>
          <p:nvPr/>
        </p:nvSpPr>
        <p:spPr>
          <a:xfrm>
            <a:off x="7128932" y="4302558"/>
            <a:ext cx="4493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Say what you have done and what</a:t>
            </a:r>
            <a:br>
              <a:rPr lang="en-US" dirty="0"/>
            </a:br>
            <a:r>
              <a:rPr lang="en-US" dirty="0"/>
              <a:t>you have taught.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words like “developed” if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course titles and numbers*</a:t>
            </a:r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B89CC-21A5-84EE-E55F-712E1038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85" y="725387"/>
            <a:ext cx="3765483" cy="3388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Professional Social Work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931E5-4D79-EBFB-BA91-CDD96979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6551" y="117986"/>
            <a:ext cx="6458467" cy="674001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2000" dirty="0"/>
              <a:t> Mostly they are interested in whether you have professional experience that allows you to teach practice courses.</a:t>
            </a:r>
          </a:p>
          <a:p>
            <a:pPr>
              <a:buFont typeface="Wingdings 2" charset="2"/>
              <a:buChar char=""/>
            </a:pPr>
            <a:r>
              <a:rPr lang="en-US" sz="2000" dirty="0"/>
              <a:t>They want to see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Post MSW experience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Post BSSW experience</a:t>
            </a:r>
          </a:p>
          <a:p>
            <a:pPr>
              <a:buFont typeface="Wingdings 2" charset="2"/>
              <a:buChar char=""/>
            </a:pPr>
            <a:r>
              <a:rPr lang="en-US" sz="2000" dirty="0"/>
              <a:t>You do not need a license to teach practice courses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You can teach MSW or BSSW practice courses if you have two years post MSW practice experience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You can teach BSSW practice courses if you have two years post BSSW practice experience</a:t>
            </a:r>
          </a:p>
          <a:p>
            <a:pPr>
              <a:buFont typeface="Wingdings 2" charset="2"/>
              <a:buChar char=""/>
            </a:pPr>
            <a:r>
              <a:rPr lang="en-US" sz="2000" dirty="0"/>
              <a:t>Other SW or SW-adjacent experience is of some interest, but is not a qualification</a:t>
            </a:r>
          </a:p>
          <a:p>
            <a:pPr>
              <a:buFont typeface="Wingdings 2" charset="2"/>
              <a:buChar char=""/>
            </a:pPr>
            <a:r>
              <a:rPr lang="en-US" sz="2000" dirty="0"/>
              <a:t>CSWE will sometimes grant course-by-course exceptions to this rule in the specialization year of the master for professionals with relevant experience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B8F6-FC9C-F5C5-415E-E9A1F7C3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86" y="5303274"/>
            <a:ext cx="3297525" cy="36512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What are they looking for?</a:t>
            </a:r>
          </a:p>
        </p:txBody>
      </p:sp>
    </p:spTree>
    <p:extLst>
      <p:ext uri="{BB962C8B-B14F-4D97-AF65-F5344CB8AC3E}">
        <p14:creationId xmlns:p14="http://schemas.microsoft.com/office/powerpoint/2010/main" val="157947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317381-A800-4397-B01D-FCE2E445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437663-CF21-48CD-B0CA-FEA2E2D7A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276366" y="942367"/>
            <a:ext cx="6858000" cy="4973267"/>
          </a:xfrm>
          <a:custGeom>
            <a:avLst/>
            <a:gdLst>
              <a:gd name="connsiteX0" fmla="*/ 0 w 6858000"/>
              <a:gd name="connsiteY0" fmla="*/ 4674422 h 4973267"/>
              <a:gd name="connsiteX1" fmla="*/ 0 w 6858000"/>
              <a:gd name="connsiteY1" fmla="*/ 0 h 4973267"/>
              <a:gd name="connsiteX2" fmla="*/ 6858000 w 6858000"/>
              <a:gd name="connsiteY2" fmla="*/ 0 h 4973267"/>
              <a:gd name="connsiteX3" fmla="*/ 6858000 w 6858000"/>
              <a:gd name="connsiteY3" fmla="*/ 4674817 h 4973267"/>
              <a:gd name="connsiteX4" fmla="*/ 3850107 w 6858000"/>
              <a:gd name="connsiteY4" fmla="*/ 4674817 h 4973267"/>
              <a:gd name="connsiteX5" fmla="*/ 3469107 w 6858000"/>
              <a:gd name="connsiteY5" fmla="*/ 4960567 h 4973267"/>
              <a:gd name="connsiteX6" fmla="*/ 3460640 w 6858000"/>
              <a:gd name="connsiteY6" fmla="*/ 4963742 h 4973267"/>
              <a:gd name="connsiteX7" fmla="*/ 3447940 w 6858000"/>
              <a:gd name="connsiteY7" fmla="*/ 4968505 h 4973267"/>
              <a:gd name="connsiteX8" fmla="*/ 3437357 w 6858000"/>
              <a:gd name="connsiteY8" fmla="*/ 4973267 h 4973267"/>
              <a:gd name="connsiteX9" fmla="*/ 3424657 w 6858000"/>
              <a:gd name="connsiteY9" fmla="*/ 4973267 h 4973267"/>
              <a:gd name="connsiteX10" fmla="*/ 3414074 w 6858000"/>
              <a:gd name="connsiteY10" fmla="*/ 4973267 h 4973267"/>
              <a:gd name="connsiteX11" fmla="*/ 3401373 w 6858000"/>
              <a:gd name="connsiteY11" fmla="*/ 4968505 h 4973267"/>
              <a:gd name="connsiteX12" fmla="*/ 3388674 w 6858000"/>
              <a:gd name="connsiteY12" fmla="*/ 4963742 h 4973267"/>
              <a:gd name="connsiteX13" fmla="*/ 3380207 w 6858000"/>
              <a:gd name="connsiteY13" fmla="*/ 4960567 h 4973267"/>
              <a:gd name="connsiteX14" fmla="*/ 2999207 w 6858000"/>
              <a:gd name="connsiteY14" fmla="*/ 4674817 h 4973267"/>
              <a:gd name="connsiteX15" fmla="*/ 1003190 w 6858000"/>
              <a:gd name="connsiteY15" fmla="*/ 4674817 h 4973267"/>
              <a:gd name="connsiteX16" fmla="*/ 1003190 w 6858000"/>
              <a:gd name="connsiteY16" fmla="*/ 4674422 h 49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973267">
                <a:moveTo>
                  <a:pt x="0" y="46744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674817"/>
                </a:lnTo>
                <a:lnTo>
                  <a:pt x="3850107" y="4674817"/>
                </a:lnTo>
                <a:lnTo>
                  <a:pt x="3469107" y="4960567"/>
                </a:lnTo>
                <a:lnTo>
                  <a:pt x="3460640" y="4963742"/>
                </a:lnTo>
                <a:lnTo>
                  <a:pt x="3447940" y="4968505"/>
                </a:lnTo>
                <a:lnTo>
                  <a:pt x="3437357" y="4973267"/>
                </a:lnTo>
                <a:lnTo>
                  <a:pt x="3424657" y="4973267"/>
                </a:lnTo>
                <a:lnTo>
                  <a:pt x="3414074" y="4973267"/>
                </a:lnTo>
                <a:lnTo>
                  <a:pt x="3401373" y="4968505"/>
                </a:lnTo>
                <a:lnTo>
                  <a:pt x="3388674" y="4963742"/>
                </a:lnTo>
                <a:lnTo>
                  <a:pt x="3380207" y="4960567"/>
                </a:lnTo>
                <a:lnTo>
                  <a:pt x="2999207" y="4674817"/>
                </a:lnTo>
                <a:lnTo>
                  <a:pt x="1003190" y="4674817"/>
                </a:lnTo>
                <a:lnTo>
                  <a:pt x="1003190" y="4674422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FABEA-91EC-8527-1A9C-F8461CFE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057" y="1026726"/>
            <a:ext cx="3217940" cy="48045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Publications &amp; Presentations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11DED-7CEB-9C3A-72E3-D104A464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812" y="540774"/>
            <a:ext cx="6261258" cy="552647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/>
              <a:t>Have as many sub-sections as you have things to put in them!</a:t>
            </a:r>
          </a:p>
          <a:p>
            <a:pPr>
              <a:buFont typeface="Wingdings 2" charset="2"/>
              <a:buChar char=""/>
            </a:pPr>
            <a:r>
              <a:rPr lang="en-US" sz="1800" dirty="0"/>
              <a:t>You should include “submitted,” “under review,” and “revise and resubmit” in addition to published material</a:t>
            </a:r>
          </a:p>
          <a:p>
            <a:pPr>
              <a:buFont typeface="Wingdings 2" charset="2"/>
              <a:buChar char=""/>
            </a:pPr>
            <a:r>
              <a:rPr lang="en-US" sz="1800" dirty="0"/>
              <a:t>Sections could include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Journal articles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Journal Special Issues (where you are an editor)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Books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Book chapters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Peer reviewed technical reports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Reviews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Other Academic publications (e.g. non-peer review reports that have been published.</a:t>
            </a:r>
          </a:p>
          <a:p>
            <a:pPr lvl="1">
              <a:buFont typeface="Wingdings 2" charset="2"/>
              <a:buChar char=""/>
            </a:pPr>
            <a:r>
              <a:rPr lang="en-US" sz="1800" dirty="0"/>
              <a:t>Presentations </a:t>
            </a:r>
          </a:p>
          <a:p>
            <a:pPr lvl="2">
              <a:buFont typeface="Wingdings 2" charset="2"/>
              <a:buChar char=""/>
            </a:pPr>
            <a:r>
              <a:rPr lang="en-US" sz="1800" dirty="0"/>
              <a:t>I typically do not have separate sections for talks, posters or panels…but you can if you wan to. </a:t>
            </a:r>
          </a:p>
        </p:txBody>
      </p:sp>
    </p:spTree>
    <p:extLst>
      <p:ext uri="{BB962C8B-B14F-4D97-AF65-F5344CB8AC3E}">
        <p14:creationId xmlns:p14="http://schemas.microsoft.com/office/powerpoint/2010/main" val="1207666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D5A610C2-EFDF-167F-8266-850E0B0D42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92" r="1669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6DC1AA-CFBD-ACB1-7091-38969AE7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and Community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8EB5E-4B1A-A99C-07CA-484BCE32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service that you have performed for FIU, or another university should be listed here.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Any university activity that is not research or classroom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community service that you do should be listed here.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Anything you did in the service of clients, agencies or policy advocacy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7A632-AA27-EE98-7B56-9E0BEAD1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504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row of colorful folders&#10;&#10;Description automatically generated">
            <a:extLst>
              <a:ext uri="{FF2B5EF4-FFF2-40B4-BE49-F238E27FC236}">
                <a16:creationId xmlns:a16="http://schemas.microsoft.com/office/drawing/2014/main" id="{DF03934E-B6F5-08CA-AE42-0203447D28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17" r="6117"/>
          <a:stretch>
            <a:fillRect/>
          </a:stretch>
        </p:blipFill>
        <p:spPr>
          <a:xfrm>
            <a:off x="450850" y="1754188"/>
            <a:ext cx="4267200" cy="42672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5DBC52E-5629-B6FA-22BA-9E4F4DD3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837" y="574435"/>
            <a:ext cx="7128387" cy="1179576"/>
          </a:xfrm>
        </p:spPr>
        <p:txBody>
          <a:bodyPr/>
          <a:lstStyle/>
          <a:p>
            <a:r>
              <a:rPr lang="en-US" dirty="0"/>
              <a:t>So many categories!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EDD31-2888-0D09-F7B2-EFA788CA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856" y="1986116"/>
            <a:ext cx="6190488" cy="44835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feel like you need to use all the categories listed in this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nothing to put in a category…don’t use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DO keep the list of categories.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They will become more useful as you develop more things to put in them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They will also give you some ideas of things to be working on as you move through the program</a:t>
            </a:r>
          </a:p>
        </p:txBody>
      </p:sp>
    </p:spTree>
    <p:extLst>
      <p:ext uri="{BB962C8B-B14F-4D97-AF65-F5344CB8AC3E}">
        <p14:creationId xmlns:p14="http://schemas.microsoft.com/office/powerpoint/2010/main" val="99142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handing over a white card&#10;&#10;Description automatically generated">
            <a:extLst>
              <a:ext uri="{FF2B5EF4-FFF2-40B4-BE49-F238E27FC236}">
                <a16:creationId xmlns:a16="http://schemas.microsoft.com/office/drawing/2014/main" id="{A2634CF5-4293-C1D3-86AC-79383C3E9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75" r="21875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E400A9-AF97-E605-577B-982CC302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08250"/>
            <a:ext cx="6190488" cy="1179576"/>
          </a:xfrm>
        </p:spPr>
        <p:txBody>
          <a:bodyPr/>
          <a:lstStyle/>
          <a:p>
            <a:r>
              <a:rPr lang="en-US" dirty="0"/>
              <a:t>Calling Card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DC5B4F-E620-0A2A-69F1-79001570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136913"/>
            <a:ext cx="6190488" cy="4584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be as likely to get a job with your CV as a calling card than applying electronically.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your CV </a:t>
            </a:r>
            <a:r>
              <a:rPr lang="en-US" b="1" dirty="0"/>
              <a:t>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have it handy to give to people who might have a job for you…or might know someone who does.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positions will go through the committee process anyway, but it is good to have an advocate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contacts and be prepared to hand them a CV.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C271-61BE-E14A-0655-114E94E1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2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330496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80162"/>
            <a:ext cx="6190488" cy="43920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Understanding what an Academic CV is and how it is different from traditional CVs and resumes.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how a resume fits into an academic job 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how Resumes are used by employers</a:t>
            </a:r>
          </a:p>
          <a:p>
            <a:pPr marL="571500" lvl="1" indent="-342900"/>
            <a:r>
              <a:rPr lang="en-US" dirty="0"/>
              <a:t>Conventional screening</a:t>
            </a:r>
          </a:p>
          <a:p>
            <a:pPr marL="571500" lvl="1" indent="-342900"/>
            <a:r>
              <a:rPr lang="en-US" dirty="0"/>
              <a:t>AI screening</a:t>
            </a:r>
          </a:p>
          <a:p>
            <a:pPr marL="571500" lvl="1" indent="-342900"/>
            <a:r>
              <a:rPr lang="en-US" dirty="0"/>
              <a:t>Your true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CVs aimed to get your first academic job.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CFAF08-6CEB-F372-C163-8ECA4BD9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But what about AI?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EE71-93C7-6A60-2913-4FA34D48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222287"/>
            <a:ext cx="5933947" cy="3636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AI is being used more frequently by employers as part of the screening process</a:t>
            </a:r>
          </a:p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AI is also being used by job-seekers</a:t>
            </a:r>
          </a:p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The title of this presentation was generated by AI</a:t>
            </a:r>
          </a:p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AI suggested content for this presentation</a:t>
            </a:r>
          </a:p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AI provided some helpful information…</a:t>
            </a:r>
          </a:p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r>
              <a:rPr lang="en-US" dirty="0"/>
              <a:t>…but not that much…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 descr="A person holding a tablet&#10;&#10;Description automatically generated">
            <a:extLst>
              <a:ext uri="{FF2B5EF4-FFF2-40B4-BE49-F238E27FC236}">
                <a16:creationId xmlns:a16="http://schemas.microsoft.com/office/drawing/2014/main" id="{D4297437-B4B2-8012-3031-73B595345B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1053" r="20097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42171-AC51-4B48-BBD6-4B10FC73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94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C83B3-E8A6-ED45-4A95-33F92D83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Robot Overlords? </a:t>
            </a:r>
            <a:br>
              <a:rPr lang="en-US" dirty="0"/>
            </a:br>
            <a:r>
              <a:rPr lang="en-US" dirty="0"/>
              <a:t>Not quite…</a:t>
            </a:r>
          </a:p>
        </p:txBody>
      </p:sp>
      <p:pic>
        <p:nvPicPr>
          <p:cNvPr id="8" name="Picture Placeholder 7" descr="A robot hand reaching out to a person's hand&#10;&#10;Description automatically generated">
            <a:extLst>
              <a:ext uri="{FF2B5EF4-FFF2-40B4-BE49-F238E27FC236}">
                <a16:creationId xmlns:a16="http://schemas.microsoft.com/office/drawing/2014/main" id="{F40C245D-01F7-A170-26F1-2822F4011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819150" y="2583557"/>
            <a:ext cx="5184775" cy="2916436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531A5-17A3-D678-48CA-D903F8DE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2674374"/>
            <a:ext cx="4553712" cy="3736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do not recommend using AI to develop your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 spells well and has good grammar, but…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CV is like a tailored suit…it only fits one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 has a lot of general knowledge but lacks expertise, and is often wrong.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A32C6CB-F5F9-EC18-ECE6-8DB9F042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34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C79A-DB8E-8AA5-BF1D-7BC9E118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29F8-7B0A-FB07-7CC0-2DDA8FA8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403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Increasingly employer are using Applicant Tracking Systems  (ATS)</a:t>
            </a:r>
          </a:p>
          <a:p>
            <a:r>
              <a:rPr lang="en-US" dirty="0"/>
              <a:t>ATS can filter CVs based on keywords, and qualifications, formatting analysis, and natural language processing (NLP)</a:t>
            </a:r>
          </a:p>
          <a:p>
            <a:r>
              <a:rPr lang="en-US" dirty="0"/>
              <a:t>HR may believe ATS is less biased. (may not be true…but the ATS system are marketed as if they are.)</a:t>
            </a:r>
          </a:p>
          <a:p>
            <a:r>
              <a:rPr lang="en-US" dirty="0"/>
              <a:t>HR may believe that ATS is more efficient (i.e. cheaper…and they are probably right)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6180-5227-86BA-7824-47A2776C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944" y="2604720"/>
            <a:ext cx="5194583" cy="40211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 makes it possible to process enormous quantities of CVs and come down to a few.</a:t>
            </a:r>
          </a:p>
          <a:p>
            <a:r>
              <a:rPr lang="en-US" dirty="0"/>
              <a:t>Converts unstructured data to structured data. </a:t>
            </a:r>
          </a:p>
          <a:p>
            <a:pPr lvl="1"/>
            <a:r>
              <a:rPr lang="en-US" dirty="0"/>
              <a:t>Makes side by side comparison easier for human reviewers. </a:t>
            </a:r>
          </a:p>
          <a:p>
            <a:r>
              <a:rPr lang="en-US" dirty="0"/>
              <a:t>Can do contextual analysis for relevance of key words.</a:t>
            </a:r>
          </a:p>
          <a:p>
            <a:r>
              <a:rPr lang="en-US" dirty="0"/>
              <a:t>Filter based on pre-defined criteria.</a:t>
            </a:r>
          </a:p>
          <a:p>
            <a:r>
              <a:rPr lang="en-US" dirty="0"/>
              <a:t>Not terribly prevalent now…but they may become more prevalent.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BEF9FA-A845-4375-A380-B3613CF94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939EF7E0-60F4-4B9E-A661-BE91AA9D6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C79A-DB8E-8AA5-BF1D-7BC9E11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765" y="1789043"/>
            <a:ext cx="3269463" cy="380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What could go wrong</a:t>
            </a:r>
            <a:br>
              <a:rPr lang="en-US" sz="4100" dirty="0"/>
            </a:br>
            <a:r>
              <a:rPr lang="en-US" sz="4100" dirty="0"/>
              <a:t> screening with AI?</a:t>
            </a:r>
            <a:br>
              <a:rPr lang="en-US" sz="4100" dirty="0"/>
            </a:br>
            <a:r>
              <a:rPr lang="en-US" sz="4100" dirty="0"/>
              <a:t>GIGO part 1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29F8-7B0A-FB07-7CC0-2DDA8FA8CF93}"/>
              </a:ext>
            </a:extLst>
          </p:cNvPr>
          <p:cNvSpPr>
            <a:spLocks/>
          </p:cNvSpPr>
          <p:nvPr/>
        </p:nvSpPr>
        <p:spPr>
          <a:xfrm>
            <a:off x="334298" y="157316"/>
            <a:ext cx="4886632" cy="60075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Pre-defined criteria may be biased.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eliminates 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bias, but does may include systematic or implicit bias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may believe ATS is less biased. (may not be true)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may believe that ATS is more efficient (i.e. cheaper)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 will rank if told to, whether it makes sense to or not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filter based on criteria that it’s given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Biases toward structure</a:t>
            </a:r>
          </a:p>
          <a:p>
            <a:pPr marL="342900" indent="-342900" defTabSz="237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superficial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6180-5227-86BA-7824-47A2776C005C}"/>
              </a:ext>
            </a:extLst>
          </p:cNvPr>
          <p:cNvSpPr>
            <a:spLocks/>
          </p:cNvSpPr>
          <p:nvPr/>
        </p:nvSpPr>
        <p:spPr>
          <a:xfrm>
            <a:off x="3585041" y="2748669"/>
            <a:ext cx="2749588" cy="1926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7744" lvl="1" defTabSz="237744">
              <a:spcAft>
                <a:spcPts val="600"/>
              </a:spcAft>
            </a:pPr>
            <a:endParaRPr lang="en-US" sz="93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A couple of trash cans with words&#10;&#10;Description automatically generated">
            <a:extLst>
              <a:ext uri="{FF2B5EF4-FFF2-40B4-BE49-F238E27FC236}">
                <a16:creationId xmlns:a16="http://schemas.microsoft.com/office/drawing/2014/main" id="{3ED66BC3-B314-0D26-40D7-18ADED60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63" y="5098427"/>
            <a:ext cx="3070430" cy="17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9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C79A-DB8E-8AA5-BF1D-7BC9E11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There will be more ATS</a:t>
            </a:r>
            <a:br>
              <a:rPr lang="en-US" sz="3100" dirty="0"/>
            </a:br>
            <a:r>
              <a:rPr lang="en-US" sz="3100" dirty="0"/>
              <a:t>GIGO part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87CF9-49C3-35A4-836A-22ADC8E0F9E1}"/>
              </a:ext>
            </a:extLst>
          </p:cNvPr>
          <p:cNvSpPr txBox="1">
            <a:spLocks/>
          </p:cNvSpPr>
          <p:nvPr/>
        </p:nvSpPr>
        <p:spPr>
          <a:xfrm>
            <a:off x="470316" y="2778612"/>
            <a:ext cx="11315284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AI can be superficial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It can bias toward overgeneralization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Particularly true when employers don’t know exactly what they want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If criteria given to the AI are biased, the filtering will be biased.</a:t>
            </a: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/>
              <a:t>…BUT…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It is cheaper (at least in the short run) to buy an ATS than it is to hire screeners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Employers are getting more and more CVs for positions they open.  Need a quick screening tool.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000" dirty="0"/>
              <a:t>Although ATS may be filled with systematic and implicit bias, it is being marketed as “objective” and not subject to “human bias”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 descr="A collage of two people&#10;&#10;Description automatically generated">
            <a:extLst>
              <a:ext uri="{FF2B5EF4-FFF2-40B4-BE49-F238E27FC236}">
                <a16:creationId xmlns:a16="http://schemas.microsoft.com/office/drawing/2014/main" id="{16AB8E89-936E-96F4-43EF-E9EDB63A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594323"/>
            <a:ext cx="6277349" cy="23696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6180-5227-86BA-7824-47A2776C0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8898" y="1676174"/>
            <a:ext cx="4553712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6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37BE-2D32-42E6-D896-53E428FE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about AI Screening?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CDAD0-306D-5595-3E1A-0CF4376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233" y="2222287"/>
            <a:ext cx="10457766" cy="36387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Rich Says…</a:t>
            </a:r>
          </a:p>
          <a:p>
            <a:r>
              <a:rPr lang="en-US" dirty="0"/>
              <a:t>Do your own keyword optimization by looking at job descriptions.</a:t>
            </a:r>
          </a:p>
          <a:p>
            <a:r>
              <a:rPr lang="en-US" dirty="0"/>
              <a:t>Use the AI for suggestions about how to phrase things.</a:t>
            </a:r>
          </a:p>
          <a:p>
            <a:r>
              <a:rPr lang="en-US" dirty="0"/>
              <a:t>Be MORE specific than the AI about your activities and experiences.</a:t>
            </a:r>
          </a:p>
          <a:p>
            <a:r>
              <a:rPr lang="en-US" dirty="0"/>
              <a:t>Give the CV to a human to read…preferably a mentor.</a:t>
            </a:r>
          </a:p>
          <a:p>
            <a:r>
              <a:rPr lang="en-US" dirty="0"/>
              <a:t>Have a good LinkedIn Page </a:t>
            </a:r>
          </a:p>
        </p:txBody>
      </p:sp>
    </p:spTree>
    <p:extLst>
      <p:ext uri="{BB962C8B-B14F-4D97-AF65-F5344CB8AC3E}">
        <p14:creationId xmlns:p14="http://schemas.microsoft.com/office/powerpoint/2010/main" val="1260988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998774" cy="1325563"/>
          </a:xfrm>
        </p:spPr>
        <p:txBody>
          <a:bodyPr>
            <a:noAutofit/>
          </a:bodyPr>
          <a:lstStyle/>
          <a:p>
            <a:r>
              <a:rPr lang="en-US" dirty="0"/>
              <a:t>Curriculum Vitae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Lebenslauf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Resume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163763"/>
            <a:ext cx="2834640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987675"/>
            <a:ext cx="2834640" cy="36845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 resume showed the course of your life from the murky past to the present </a:t>
            </a:r>
          </a:p>
          <a:p>
            <a:r>
              <a:rPr lang="en-US" dirty="0"/>
              <a:t>Could show things considered irrelevant or illegal today</a:t>
            </a:r>
            <a:endParaRPr lang="en-US" sz="2000" dirty="0"/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Class</a:t>
            </a:r>
          </a:p>
          <a:p>
            <a:r>
              <a:rPr lang="en-US" dirty="0"/>
              <a:t>Bulk was best. Resumes were very long.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335" y="2163763"/>
            <a:ext cx="2834640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Professional</a:t>
            </a:r>
          </a:p>
          <a:p>
            <a:r>
              <a:rPr lang="en-US" dirty="0"/>
              <a:t>Resume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7335" y="2987675"/>
            <a:ext cx="2834640" cy="36845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Succin</a:t>
            </a:r>
            <a:r>
              <a:rPr lang="en-US" dirty="0"/>
              <a:t>ct</a:t>
            </a:r>
            <a:endParaRPr lang="en-US" sz="2000" dirty="0"/>
          </a:p>
          <a:p>
            <a:r>
              <a:rPr lang="en-US" sz="2000" dirty="0"/>
              <a:t>Shows only</a:t>
            </a:r>
          </a:p>
          <a:p>
            <a:pPr lvl="1"/>
            <a:r>
              <a:rPr lang="en-US" dirty="0"/>
              <a:t>Relevant info about you</a:t>
            </a:r>
          </a:p>
          <a:p>
            <a:pPr lvl="1"/>
            <a:r>
              <a:rPr lang="en-US" dirty="0"/>
              <a:t>Shows only experience relevant to job market.</a:t>
            </a:r>
          </a:p>
          <a:p>
            <a:r>
              <a:rPr lang="en-US" dirty="0"/>
              <a:t>More like a big calling card than a biography</a:t>
            </a:r>
          </a:p>
          <a:p>
            <a:r>
              <a:rPr lang="en-US" dirty="0"/>
              <a:t>Designed to be used in screening.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B5B72-43F9-4438-A504-FD3C083AB96D}"/>
              </a:ext>
            </a:extLst>
          </p:cNvPr>
          <p:cNvSpPr txBox="1">
            <a:spLocks/>
          </p:cNvSpPr>
          <p:nvPr/>
        </p:nvSpPr>
        <p:spPr>
          <a:xfrm>
            <a:off x="8526870" y="2163763"/>
            <a:ext cx="28346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Academic CV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526870" y="2987675"/>
            <a:ext cx="28346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Made to be as long as possible.</a:t>
            </a:r>
          </a:p>
          <a:p>
            <a:r>
              <a:rPr lang="en-US" sz="2000" dirty="0"/>
              <a:t>Show everything you can legitimately claim</a:t>
            </a:r>
          </a:p>
          <a:p>
            <a:r>
              <a:rPr lang="en-US" sz="2000" dirty="0"/>
              <a:t>Does not resemble other professional resumes </a:t>
            </a:r>
          </a:p>
          <a:p>
            <a:r>
              <a:rPr lang="en-US" sz="2000" dirty="0"/>
              <a:t>How many academics does it take to screw in a light bulb?</a:t>
            </a:r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129827"/>
            <a:ext cx="10771632" cy="1098769"/>
          </a:xfrm>
        </p:spPr>
        <p:txBody>
          <a:bodyPr anchor="ctr">
            <a:normAutofit/>
          </a:bodyPr>
          <a:lstStyle/>
          <a:p>
            <a:r>
              <a:rPr lang="en-US" dirty="0"/>
              <a:t>Resumes and CVs in the USA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230CCB8-6A31-3AF1-D91B-25246F97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856" y="1228597"/>
            <a:ext cx="11812772" cy="36512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dirty="0"/>
              <a:t>Resumes CVs are different in the USA than in many other countries.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/>
          </p:cNvSpPr>
          <p:nvPr/>
        </p:nvSpPr>
        <p:spPr>
          <a:xfrm>
            <a:off x="1180778" y="2193925"/>
            <a:ext cx="4391174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Expectations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/>
          </p:cNvSpPr>
          <p:nvPr/>
        </p:nvSpPr>
        <p:spPr>
          <a:xfrm>
            <a:off x="1180778" y="2989116"/>
            <a:ext cx="4391174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Resumes should be short. Most should be one page in length. Two maximum, but only in exceptional cases.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paper/background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Easy to read font. </a:t>
            </a:r>
            <a:endParaRPr lang="en-US" sz="19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 information</a:t>
            </a:r>
          </a:p>
          <a:p>
            <a:pPr marL="800100" lvl="1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Easy to find</a:t>
            </a:r>
          </a:p>
          <a:p>
            <a:pPr marL="800100" lvl="1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at the top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/>
          </p:cNvSpPr>
          <p:nvPr/>
        </p:nvSpPr>
        <p:spPr>
          <a:xfrm>
            <a:off x="6404200" y="2193924"/>
            <a:ext cx="4412800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not to add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/>
          </p:cNvSpPr>
          <p:nvPr/>
        </p:nvSpPr>
        <p:spPr>
          <a:xfrm>
            <a:off x="6330197" y="2989116"/>
            <a:ext cx="4412800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handwriting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picture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High School Information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Limit jobs if they are not relevant 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Dates are not usually necessary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excessive creativity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robots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303A-6C76-33CC-A339-A77FF509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F118-F946-9444-6A25-CE579F2E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129827"/>
            <a:ext cx="10771632" cy="1098769"/>
          </a:xfrm>
        </p:spPr>
        <p:txBody>
          <a:bodyPr anchor="ctr">
            <a:normAutofit/>
          </a:bodyPr>
          <a:lstStyle/>
          <a:p>
            <a:r>
              <a:rPr lang="en-US" dirty="0"/>
              <a:t>Academic CVs in the USA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B9246-25A1-886C-6BBC-CCD4D9FF13D7}"/>
              </a:ext>
            </a:extLst>
          </p:cNvPr>
          <p:cNvSpPr>
            <a:spLocks/>
          </p:cNvSpPr>
          <p:nvPr/>
        </p:nvSpPr>
        <p:spPr>
          <a:xfrm>
            <a:off x="1180778" y="2193925"/>
            <a:ext cx="4391174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Expectations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A2B85-A628-C8DC-65BA-58834F155547}"/>
              </a:ext>
            </a:extLst>
          </p:cNvPr>
          <p:cNvSpPr>
            <a:spLocks/>
          </p:cNvSpPr>
          <p:nvPr/>
        </p:nvSpPr>
        <p:spPr>
          <a:xfrm>
            <a:off x="1180778" y="2989116"/>
            <a:ext cx="4391174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CVs should not be short. They should be as long as possible.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They should include EVERYTHING you have done that is relevant</a:t>
            </a:r>
            <a:endParaRPr lang="en-US" sz="19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paper/background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Easy to read font. </a:t>
            </a:r>
            <a:endParaRPr lang="en-US" sz="19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 information</a:t>
            </a:r>
          </a:p>
          <a:p>
            <a:pPr marL="800100" lvl="1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Easy to find</a:t>
            </a:r>
          </a:p>
          <a:p>
            <a:pPr marL="800100" lvl="1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at the top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31DBE-438E-C9CE-9722-761319769D8B}"/>
              </a:ext>
            </a:extLst>
          </p:cNvPr>
          <p:cNvSpPr>
            <a:spLocks/>
          </p:cNvSpPr>
          <p:nvPr/>
        </p:nvSpPr>
        <p:spPr>
          <a:xfrm>
            <a:off x="6404200" y="2193924"/>
            <a:ext cx="4412800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not to add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52308-615E-47A6-DB4F-0884E10024D0}"/>
              </a:ext>
            </a:extLst>
          </p:cNvPr>
          <p:cNvSpPr>
            <a:spLocks/>
          </p:cNvSpPr>
          <p:nvPr/>
        </p:nvSpPr>
        <p:spPr>
          <a:xfrm>
            <a:off x="6330197" y="2989116"/>
            <a:ext cx="4412800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handwriting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picture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High School Information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Limit jobs if they are not relevant 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Dates are not usually necessary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excessive creativity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dirty="0"/>
              <a:t>No robots</a:t>
            </a: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1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47" y="738806"/>
            <a:ext cx="10561418" cy="1468800"/>
          </a:xfrm>
        </p:spPr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The first commandment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dirty="0"/>
              <a:t>Thou shalt put nothing in thy CV that will get thee screened out. 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46" y="-325073"/>
            <a:ext cx="10771632" cy="1325563"/>
          </a:xfrm>
        </p:spPr>
        <p:txBody>
          <a:bodyPr/>
          <a:lstStyle/>
          <a:p>
            <a:pPr algn="ctr"/>
            <a:r>
              <a:rPr lang="en-US" dirty="0"/>
              <a:t>Reason for the 1</a:t>
            </a:r>
            <a:r>
              <a:rPr lang="en-US" baseline="30000" dirty="0"/>
              <a:t>st</a:t>
            </a:r>
            <a:r>
              <a:rPr lang="en-US" dirty="0"/>
              <a:t> Commandment…</a:t>
            </a:r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64063"/>
              </p:ext>
            </p:extLst>
          </p:nvPr>
        </p:nvGraphicFramePr>
        <p:xfrm>
          <a:off x="576485" y="2001354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485" y="6319040"/>
            <a:ext cx="11221244" cy="365125"/>
          </a:xfrm>
        </p:spPr>
        <p:txBody>
          <a:bodyPr/>
          <a:lstStyle/>
          <a:p>
            <a:r>
              <a:rPr lang="en-US" sz="2800" dirty="0"/>
              <a:t>CVs are used more for screening you out than showing why you are the best candidate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2C175-704C-908C-58D3-6EE90E10D65C}"/>
              </a:ext>
            </a:extLst>
          </p:cNvPr>
          <p:cNvSpPr txBox="1">
            <a:spLocks/>
          </p:cNvSpPr>
          <p:nvPr/>
        </p:nvSpPr>
        <p:spPr>
          <a:xfrm>
            <a:off x="728440" y="1077877"/>
            <a:ext cx="11221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Thou mayeth have thy CV screened</a:t>
            </a:r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BB93B6-2FDC-6867-D73E-14D201BC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61" y="372761"/>
            <a:ext cx="11211877" cy="1264654"/>
          </a:xfrm>
        </p:spPr>
        <p:txBody>
          <a:bodyPr anchor="ctr">
            <a:normAutofit/>
          </a:bodyPr>
          <a:lstStyle/>
          <a:p>
            <a:r>
              <a:rPr lang="en-US" dirty="0"/>
              <a:t>The first stop for your CV is a big pile of CVs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431BA9-5E99-681B-C35E-2DE576035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903" y="2081000"/>
            <a:ext cx="6983664" cy="4638777"/>
          </a:xfrm>
        </p:spPr>
        <p:txBody>
          <a:bodyPr>
            <a:normAutofit/>
          </a:bodyPr>
          <a:lstStyle/>
          <a:p>
            <a:r>
              <a:rPr lang="en-US" sz="2200" dirty="0"/>
              <a:t>Some low-ranking person may screen CVs from to select 10</a:t>
            </a:r>
          </a:p>
          <a:p>
            <a:r>
              <a:rPr lang="en-US" sz="2200" dirty="0"/>
              <a:t>Initial screening may not also be done partially or fully by AI</a:t>
            </a:r>
          </a:p>
          <a:p>
            <a:r>
              <a:rPr lang="en-US" sz="2200" dirty="0"/>
              <a:t>Once cleared, they will be screened by a “search committee”</a:t>
            </a:r>
          </a:p>
          <a:p>
            <a:pPr lvl="1"/>
            <a:r>
              <a:rPr lang="en-US" sz="2000" dirty="0"/>
              <a:t>The search committee will often split up the work and come back with a small number to review</a:t>
            </a:r>
          </a:p>
          <a:p>
            <a:pPr lvl="1"/>
            <a:r>
              <a:rPr lang="en-US" sz="2000" dirty="0"/>
              <a:t>Often they use a quantitative rubric</a:t>
            </a:r>
          </a:p>
          <a:p>
            <a:pPr lvl="1"/>
            <a:r>
              <a:rPr lang="en-US" sz="2000" dirty="0"/>
              <a:t>Only a few will actually be discussed</a:t>
            </a:r>
          </a:p>
          <a:p>
            <a:pPr lvl="1"/>
            <a:r>
              <a:rPr lang="en-US" sz="2000" dirty="0"/>
              <a:t>A few will be selected for further discussion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625A5E5-E811-CCAB-746E-3C7DEDEB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AF022-D5A4-71CE-5B06-35A654E5E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" r="-3" b="-3"/>
          <a:stretch/>
        </p:blipFill>
        <p:spPr>
          <a:xfrm>
            <a:off x="7539760" y="2006378"/>
            <a:ext cx="455371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510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58658-F0F0-4C75-A3B7-276A0C8E9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08CD0-82A3-4566-9B63-BB91B2D897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2047</TotalTime>
  <Words>2780</Words>
  <Application>Microsoft Office PowerPoint</Application>
  <PresentationFormat>Widescreen</PresentationFormat>
  <Paragraphs>387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2</vt:lpstr>
      <vt:lpstr>Quotable</vt:lpstr>
      <vt:lpstr>Crafting Effective CVs for PhD graduates</vt:lpstr>
      <vt:lpstr>Shout out to my co-authors:</vt:lpstr>
      <vt:lpstr>Agenda</vt:lpstr>
      <vt:lpstr>Curriculum VitaeLebenslaufResume </vt:lpstr>
      <vt:lpstr>Resumes and CVs in the USA</vt:lpstr>
      <vt:lpstr>Academic CVs in the USA</vt:lpstr>
      <vt:lpstr>The first commandment</vt:lpstr>
      <vt:lpstr>Reason for the 1st Commandment…</vt:lpstr>
      <vt:lpstr>The first stop for your CV is a big pile of CVs</vt:lpstr>
      <vt:lpstr>Stops on the  Screening Bus</vt:lpstr>
      <vt:lpstr>Getting through the screening</vt:lpstr>
      <vt:lpstr>What does not go in an academic CV?</vt:lpstr>
      <vt:lpstr>The number is not important. The important thing is to take credit for it in your CV</vt:lpstr>
      <vt:lpstr>How to get screened out</vt:lpstr>
      <vt:lpstr>Start with your name and contact info</vt:lpstr>
      <vt:lpstr>Rich’s  Suggested  order</vt:lpstr>
      <vt:lpstr>Education</vt:lpstr>
      <vt:lpstr>Licenses </vt:lpstr>
      <vt:lpstr>Academic Positions</vt:lpstr>
      <vt:lpstr>Honors and Awards</vt:lpstr>
      <vt:lpstr>Research Affiliations &amp; Professional Associations</vt:lpstr>
      <vt:lpstr>Language Proficiency</vt:lpstr>
      <vt:lpstr>Research</vt:lpstr>
      <vt:lpstr>University Teaching</vt:lpstr>
      <vt:lpstr>Professional Social Work Experience</vt:lpstr>
      <vt:lpstr>Publications &amp; Presentations</vt:lpstr>
      <vt:lpstr>Academic and Community Service</vt:lpstr>
      <vt:lpstr>So many categories!</vt:lpstr>
      <vt:lpstr>Calling Card</vt:lpstr>
      <vt:lpstr>But what about AI?</vt:lpstr>
      <vt:lpstr>Robot Overlords?  Not quite…</vt:lpstr>
      <vt:lpstr>Screening with AI</vt:lpstr>
      <vt:lpstr>What could go wrong  screening with AI? GIGO part 1 </vt:lpstr>
      <vt:lpstr>There will be more ATS GIGO part 2</vt:lpstr>
      <vt:lpstr>What can you do about AI Screening?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Effective resumes for recent MSW graduates</dc:title>
  <dc:creator>Richard Beaulaurier</dc:creator>
  <cp:lastModifiedBy>Richard Beaulaurier</cp:lastModifiedBy>
  <cp:revision>11</cp:revision>
  <dcterms:created xsi:type="dcterms:W3CDTF">2023-11-30T00:40:38Z</dcterms:created>
  <dcterms:modified xsi:type="dcterms:W3CDTF">2024-03-25T03:54:56Z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